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sldIdLst>
    <p:sldId id="256" r:id="rId5"/>
    <p:sldId id="261" r:id="rId6"/>
    <p:sldId id="262" r:id="rId7"/>
    <p:sldId id="257" r:id="rId8"/>
    <p:sldId id="258" r:id="rId9"/>
    <p:sldId id="259" r:id="rId10"/>
    <p:sldId id="260" r:id="rId11"/>
    <p:sldId id="263" r:id="rId12"/>
    <p:sldId id="278" r:id="rId13"/>
    <p:sldId id="264" r:id="rId14"/>
    <p:sldId id="265" r:id="rId15"/>
    <p:sldId id="266" r:id="rId16"/>
    <p:sldId id="268" r:id="rId17"/>
    <p:sldId id="267" r:id="rId18"/>
    <p:sldId id="269" r:id="rId19"/>
    <p:sldId id="270" r:id="rId20"/>
    <p:sldId id="271" r:id="rId21"/>
    <p:sldId id="272" r:id="rId22"/>
    <p:sldId id="273" r:id="rId23"/>
    <p:sldId id="274" r:id="rId24"/>
    <p:sldId id="275" r:id="rId25"/>
    <p:sldId id="276" r:id="rId26"/>
    <p:sldId id="277" r:id="rId27"/>
    <p:sldId id="279" r:id="rId28"/>
    <p:sldId id="280" r:id="rId29"/>
    <p:sldId id="281" r:id="rId30"/>
    <p:sldId id="282" r:id="rId31"/>
    <p:sldId id="283" r:id="rId32"/>
    <p:sldId id="284" r:id="rId33"/>
    <p:sldId id="285" r:id="rId34"/>
    <p:sldId id="298" r:id="rId35"/>
    <p:sldId id="288" r:id="rId36"/>
    <p:sldId id="289" r:id="rId37"/>
    <p:sldId id="290" r:id="rId38"/>
    <p:sldId id="291" r:id="rId39"/>
    <p:sldId id="292" r:id="rId40"/>
    <p:sldId id="293" r:id="rId41"/>
    <p:sldId id="294" r:id="rId42"/>
    <p:sldId id="295" r:id="rId43"/>
    <p:sldId id="29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A5819C-AD6E-4AF3-B844-4722DAE4995D}" v="225" dt="2023-07-31T15:15:09.2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0" d="100"/>
          <a:sy n="70" d="100"/>
        </p:scale>
        <p:origin x="69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F38B9-4152-4E2B-803B-F8B6621809F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C8EBBC6-F103-49A4-980D-594A35C7BF71}">
      <dgm:prSet/>
      <dgm:spPr/>
      <dgm:t>
        <a:bodyPr/>
        <a:lstStyle/>
        <a:p>
          <a:r>
            <a:rPr lang="en-US"/>
            <a:t>Team members </a:t>
          </a:r>
        </a:p>
      </dgm:t>
    </dgm:pt>
    <dgm:pt modelId="{6B197649-F6D8-463C-A13B-56B9F16FA63F}" type="parTrans" cxnId="{9BCA77BD-7AD9-4FCA-AC53-E9CD971EC4DB}">
      <dgm:prSet/>
      <dgm:spPr/>
      <dgm:t>
        <a:bodyPr/>
        <a:lstStyle/>
        <a:p>
          <a:endParaRPr lang="en-US"/>
        </a:p>
      </dgm:t>
    </dgm:pt>
    <dgm:pt modelId="{8F0D5E76-70B2-4200-9AC9-BE90B6F2F031}" type="sibTrans" cxnId="{9BCA77BD-7AD9-4FCA-AC53-E9CD971EC4DB}">
      <dgm:prSet/>
      <dgm:spPr/>
      <dgm:t>
        <a:bodyPr/>
        <a:lstStyle/>
        <a:p>
          <a:endParaRPr lang="en-US"/>
        </a:p>
      </dgm:t>
    </dgm:pt>
    <dgm:pt modelId="{127DF885-38D9-4674-BD22-F25E0555AC3E}">
      <dgm:prSet/>
      <dgm:spPr/>
      <dgm:t>
        <a:bodyPr/>
        <a:lstStyle/>
        <a:p>
          <a:r>
            <a:rPr lang="en-US"/>
            <a:t>Jyothsna </a:t>
          </a:r>
        </a:p>
      </dgm:t>
    </dgm:pt>
    <dgm:pt modelId="{74E9F57A-5517-4E0C-9F03-644413CAD50D}" type="parTrans" cxnId="{14D3BB61-755A-41DF-969D-577CE46EBCD2}">
      <dgm:prSet/>
      <dgm:spPr/>
      <dgm:t>
        <a:bodyPr/>
        <a:lstStyle/>
        <a:p>
          <a:endParaRPr lang="en-US"/>
        </a:p>
      </dgm:t>
    </dgm:pt>
    <dgm:pt modelId="{5D52874D-D211-4003-AAC1-58AEACEA9386}" type="sibTrans" cxnId="{14D3BB61-755A-41DF-969D-577CE46EBCD2}">
      <dgm:prSet/>
      <dgm:spPr/>
      <dgm:t>
        <a:bodyPr/>
        <a:lstStyle/>
        <a:p>
          <a:endParaRPr lang="en-US"/>
        </a:p>
      </dgm:t>
    </dgm:pt>
    <dgm:pt modelId="{793EC488-8F15-4DC5-88AF-6720FC13D175}">
      <dgm:prSet/>
      <dgm:spPr/>
      <dgm:t>
        <a:bodyPr/>
        <a:lstStyle/>
        <a:p>
          <a:r>
            <a:rPr lang="en-US"/>
            <a:t>Charan Kumar</a:t>
          </a:r>
        </a:p>
      </dgm:t>
    </dgm:pt>
    <dgm:pt modelId="{857F91E3-A61E-411D-B64F-822A0F9D2523}" type="parTrans" cxnId="{A52E4A92-E8EA-470F-A292-A8B98593DAA2}">
      <dgm:prSet/>
      <dgm:spPr/>
      <dgm:t>
        <a:bodyPr/>
        <a:lstStyle/>
        <a:p>
          <a:endParaRPr lang="en-US"/>
        </a:p>
      </dgm:t>
    </dgm:pt>
    <dgm:pt modelId="{73047DD4-5FD7-4651-8B9B-9425F30EAD62}" type="sibTrans" cxnId="{A52E4A92-E8EA-470F-A292-A8B98593DAA2}">
      <dgm:prSet/>
      <dgm:spPr/>
      <dgm:t>
        <a:bodyPr/>
        <a:lstStyle/>
        <a:p>
          <a:endParaRPr lang="en-US"/>
        </a:p>
      </dgm:t>
    </dgm:pt>
    <dgm:pt modelId="{7F83D21D-D5E3-4695-A886-30964243B7F3}">
      <dgm:prSet/>
      <dgm:spPr/>
      <dgm:t>
        <a:bodyPr/>
        <a:lstStyle/>
        <a:p>
          <a:r>
            <a:rPr lang="en-US"/>
            <a:t>Pavan </a:t>
          </a:r>
        </a:p>
      </dgm:t>
    </dgm:pt>
    <dgm:pt modelId="{E929BECB-7562-449B-9740-7FDC8B8A1E80}" type="parTrans" cxnId="{5F24C1E2-A906-435B-9AB7-9E455785CF72}">
      <dgm:prSet/>
      <dgm:spPr/>
      <dgm:t>
        <a:bodyPr/>
        <a:lstStyle/>
        <a:p>
          <a:endParaRPr lang="en-US"/>
        </a:p>
      </dgm:t>
    </dgm:pt>
    <dgm:pt modelId="{3BBBDF83-D34E-44D5-B892-AE96D1509178}" type="sibTrans" cxnId="{5F24C1E2-A906-435B-9AB7-9E455785CF72}">
      <dgm:prSet/>
      <dgm:spPr/>
      <dgm:t>
        <a:bodyPr/>
        <a:lstStyle/>
        <a:p>
          <a:endParaRPr lang="en-US"/>
        </a:p>
      </dgm:t>
    </dgm:pt>
    <dgm:pt modelId="{B455905A-C877-416E-915D-BE83A0A50178}">
      <dgm:prSet/>
      <dgm:spPr/>
      <dgm:t>
        <a:bodyPr/>
        <a:lstStyle/>
        <a:p>
          <a:r>
            <a:rPr lang="en-US"/>
            <a:t>Jagadeesh Prasad  </a:t>
          </a:r>
        </a:p>
      </dgm:t>
    </dgm:pt>
    <dgm:pt modelId="{CF23432D-95AC-4C92-8AEE-E4664BB2B725}" type="parTrans" cxnId="{D6A942E6-5A4E-43F0-8451-FFD150A3BAD2}">
      <dgm:prSet/>
      <dgm:spPr/>
      <dgm:t>
        <a:bodyPr/>
        <a:lstStyle/>
        <a:p>
          <a:endParaRPr lang="en-US"/>
        </a:p>
      </dgm:t>
    </dgm:pt>
    <dgm:pt modelId="{9A6F6E39-BB55-4B48-9C55-7F4EBC271DC9}" type="sibTrans" cxnId="{D6A942E6-5A4E-43F0-8451-FFD150A3BAD2}">
      <dgm:prSet/>
      <dgm:spPr/>
      <dgm:t>
        <a:bodyPr/>
        <a:lstStyle/>
        <a:p>
          <a:endParaRPr lang="en-US"/>
        </a:p>
      </dgm:t>
    </dgm:pt>
    <dgm:pt modelId="{6FDC44C3-F3A5-4FA5-9205-2AE8F1BFA747}" type="pres">
      <dgm:prSet presAssocID="{D89F38B9-4152-4E2B-803B-F8B6621809F6}" presName="linear" presStyleCnt="0">
        <dgm:presLayoutVars>
          <dgm:animLvl val="lvl"/>
          <dgm:resizeHandles val="exact"/>
        </dgm:presLayoutVars>
      </dgm:prSet>
      <dgm:spPr/>
    </dgm:pt>
    <dgm:pt modelId="{AAEF1E9F-1F3E-40CD-85CF-4619EFF5FB86}" type="pres">
      <dgm:prSet presAssocID="{BC8EBBC6-F103-49A4-980D-594A35C7BF71}" presName="parentText" presStyleLbl="node1" presStyleIdx="0" presStyleCnt="5">
        <dgm:presLayoutVars>
          <dgm:chMax val="0"/>
          <dgm:bulletEnabled val="1"/>
        </dgm:presLayoutVars>
      </dgm:prSet>
      <dgm:spPr/>
    </dgm:pt>
    <dgm:pt modelId="{EFF305A9-F01F-41C9-8E7F-89FA50A584EC}" type="pres">
      <dgm:prSet presAssocID="{8F0D5E76-70B2-4200-9AC9-BE90B6F2F031}" presName="spacer" presStyleCnt="0"/>
      <dgm:spPr/>
    </dgm:pt>
    <dgm:pt modelId="{B5F4DCA0-83FC-4D02-BCFF-7670ED3144AA}" type="pres">
      <dgm:prSet presAssocID="{127DF885-38D9-4674-BD22-F25E0555AC3E}" presName="parentText" presStyleLbl="node1" presStyleIdx="1" presStyleCnt="5">
        <dgm:presLayoutVars>
          <dgm:chMax val="0"/>
          <dgm:bulletEnabled val="1"/>
        </dgm:presLayoutVars>
      </dgm:prSet>
      <dgm:spPr/>
    </dgm:pt>
    <dgm:pt modelId="{070EBD8B-D7F5-4469-A98B-D8E130B03946}" type="pres">
      <dgm:prSet presAssocID="{5D52874D-D211-4003-AAC1-58AEACEA9386}" presName="spacer" presStyleCnt="0"/>
      <dgm:spPr/>
    </dgm:pt>
    <dgm:pt modelId="{E45AE92D-55BA-413F-8DF5-4301291557B0}" type="pres">
      <dgm:prSet presAssocID="{793EC488-8F15-4DC5-88AF-6720FC13D175}" presName="parentText" presStyleLbl="node1" presStyleIdx="2" presStyleCnt="5">
        <dgm:presLayoutVars>
          <dgm:chMax val="0"/>
          <dgm:bulletEnabled val="1"/>
        </dgm:presLayoutVars>
      </dgm:prSet>
      <dgm:spPr/>
    </dgm:pt>
    <dgm:pt modelId="{1E8BF4FA-A6C5-40DD-A8B9-33E07D75B743}" type="pres">
      <dgm:prSet presAssocID="{73047DD4-5FD7-4651-8B9B-9425F30EAD62}" presName="spacer" presStyleCnt="0"/>
      <dgm:spPr/>
    </dgm:pt>
    <dgm:pt modelId="{5EE1F86D-C311-406D-BC24-CE4435BB527C}" type="pres">
      <dgm:prSet presAssocID="{7F83D21D-D5E3-4695-A886-30964243B7F3}" presName="parentText" presStyleLbl="node1" presStyleIdx="3" presStyleCnt="5">
        <dgm:presLayoutVars>
          <dgm:chMax val="0"/>
          <dgm:bulletEnabled val="1"/>
        </dgm:presLayoutVars>
      </dgm:prSet>
      <dgm:spPr/>
    </dgm:pt>
    <dgm:pt modelId="{AC72E627-F711-4A54-A597-43A8F01D3156}" type="pres">
      <dgm:prSet presAssocID="{3BBBDF83-D34E-44D5-B892-AE96D1509178}" presName="spacer" presStyleCnt="0"/>
      <dgm:spPr/>
    </dgm:pt>
    <dgm:pt modelId="{9E7FEE2F-8BA0-406C-91A0-B8A0FF968620}" type="pres">
      <dgm:prSet presAssocID="{B455905A-C877-416E-915D-BE83A0A50178}" presName="parentText" presStyleLbl="node1" presStyleIdx="4" presStyleCnt="5">
        <dgm:presLayoutVars>
          <dgm:chMax val="0"/>
          <dgm:bulletEnabled val="1"/>
        </dgm:presLayoutVars>
      </dgm:prSet>
      <dgm:spPr/>
    </dgm:pt>
  </dgm:ptLst>
  <dgm:cxnLst>
    <dgm:cxn modelId="{EF90F305-42F4-4612-B0AE-5C4C9AD7F091}" type="presOf" srcId="{BC8EBBC6-F103-49A4-980D-594A35C7BF71}" destId="{AAEF1E9F-1F3E-40CD-85CF-4619EFF5FB86}" srcOrd="0" destOrd="0" presId="urn:microsoft.com/office/officeart/2005/8/layout/vList2"/>
    <dgm:cxn modelId="{37F0450E-A4E3-4830-8D90-E1780A5BB50C}" type="presOf" srcId="{7F83D21D-D5E3-4695-A886-30964243B7F3}" destId="{5EE1F86D-C311-406D-BC24-CE4435BB527C}" srcOrd="0" destOrd="0" presId="urn:microsoft.com/office/officeart/2005/8/layout/vList2"/>
    <dgm:cxn modelId="{7D51FF5D-6F30-4126-A4B3-29D0BDDBE64D}" type="presOf" srcId="{127DF885-38D9-4674-BD22-F25E0555AC3E}" destId="{B5F4DCA0-83FC-4D02-BCFF-7670ED3144AA}" srcOrd="0" destOrd="0" presId="urn:microsoft.com/office/officeart/2005/8/layout/vList2"/>
    <dgm:cxn modelId="{14D3BB61-755A-41DF-969D-577CE46EBCD2}" srcId="{D89F38B9-4152-4E2B-803B-F8B6621809F6}" destId="{127DF885-38D9-4674-BD22-F25E0555AC3E}" srcOrd="1" destOrd="0" parTransId="{74E9F57A-5517-4E0C-9F03-644413CAD50D}" sibTransId="{5D52874D-D211-4003-AAC1-58AEACEA9386}"/>
    <dgm:cxn modelId="{2110F862-6A6E-47A3-9EC2-D5F9E114BF38}" type="presOf" srcId="{D89F38B9-4152-4E2B-803B-F8B6621809F6}" destId="{6FDC44C3-F3A5-4FA5-9205-2AE8F1BFA747}" srcOrd="0" destOrd="0" presId="urn:microsoft.com/office/officeart/2005/8/layout/vList2"/>
    <dgm:cxn modelId="{A52E4A92-E8EA-470F-A292-A8B98593DAA2}" srcId="{D89F38B9-4152-4E2B-803B-F8B6621809F6}" destId="{793EC488-8F15-4DC5-88AF-6720FC13D175}" srcOrd="2" destOrd="0" parTransId="{857F91E3-A61E-411D-B64F-822A0F9D2523}" sibTransId="{73047DD4-5FD7-4651-8B9B-9425F30EAD62}"/>
    <dgm:cxn modelId="{9BCA77BD-7AD9-4FCA-AC53-E9CD971EC4DB}" srcId="{D89F38B9-4152-4E2B-803B-F8B6621809F6}" destId="{BC8EBBC6-F103-49A4-980D-594A35C7BF71}" srcOrd="0" destOrd="0" parTransId="{6B197649-F6D8-463C-A13B-56B9F16FA63F}" sibTransId="{8F0D5E76-70B2-4200-9AC9-BE90B6F2F031}"/>
    <dgm:cxn modelId="{5F24C1E2-A906-435B-9AB7-9E455785CF72}" srcId="{D89F38B9-4152-4E2B-803B-F8B6621809F6}" destId="{7F83D21D-D5E3-4695-A886-30964243B7F3}" srcOrd="3" destOrd="0" parTransId="{E929BECB-7562-449B-9740-7FDC8B8A1E80}" sibTransId="{3BBBDF83-D34E-44D5-B892-AE96D1509178}"/>
    <dgm:cxn modelId="{D6A942E6-5A4E-43F0-8451-FFD150A3BAD2}" srcId="{D89F38B9-4152-4E2B-803B-F8B6621809F6}" destId="{B455905A-C877-416E-915D-BE83A0A50178}" srcOrd="4" destOrd="0" parTransId="{CF23432D-95AC-4C92-8AEE-E4664BB2B725}" sibTransId="{9A6F6E39-BB55-4B48-9C55-7F4EBC271DC9}"/>
    <dgm:cxn modelId="{5A46BEE7-546C-408E-B2F0-24902E981FE2}" type="presOf" srcId="{793EC488-8F15-4DC5-88AF-6720FC13D175}" destId="{E45AE92D-55BA-413F-8DF5-4301291557B0}" srcOrd="0" destOrd="0" presId="urn:microsoft.com/office/officeart/2005/8/layout/vList2"/>
    <dgm:cxn modelId="{8C38DDF5-FAC2-4A6A-9DA2-048070CD80AF}" type="presOf" srcId="{B455905A-C877-416E-915D-BE83A0A50178}" destId="{9E7FEE2F-8BA0-406C-91A0-B8A0FF968620}" srcOrd="0" destOrd="0" presId="urn:microsoft.com/office/officeart/2005/8/layout/vList2"/>
    <dgm:cxn modelId="{15A1E1D1-938B-40CC-B91A-04D13A536918}" type="presParOf" srcId="{6FDC44C3-F3A5-4FA5-9205-2AE8F1BFA747}" destId="{AAEF1E9F-1F3E-40CD-85CF-4619EFF5FB86}" srcOrd="0" destOrd="0" presId="urn:microsoft.com/office/officeart/2005/8/layout/vList2"/>
    <dgm:cxn modelId="{B4FE268C-B8E7-446F-B86E-4F103A8042E2}" type="presParOf" srcId="{6FDC44C3-F3A5-4FA5-9205-2AE8F1BFA747}" destId="{EFF305A9-F01F-41C9-8E7F-89FA50A584EC}" srcOrd="1" destOrd="0" presId="urn:microsoft.com/office/officeart/2005/8/layout/vList2"/>
    <dgm:cxn modelId="{DA1877CF-77FD-4230-A904-667E7E7D42A2}" type="presParOf" srcId="{6FDC44C3-F3A5-4FA5-9205-2AE8F1BFA747}" destId="{B5F4DCA0-83FC-4D02-BCFF-7670ED3144AA}" srcOrd="2" destOrd="0" presId="urn:microsoft.com/office/officeart/2005/8/layout/vList2"/>
    <dgm:cxn modelId="{17D4E937-0A89-4AB8-BB9B-E706131CCB41}" type="presParOf" srcId="{6FDC44C3-F3A5-4FA5-9205-2AE8F1BFA747}" destId="{070EBD8B-D7F5-4469-A98B-D8E130B03946}" srcOrd="3" destOrd="0" presId="urn:microsoft.com/office/officeart/2005/8/layout/vList2"/>
    <dgm:cxn modelId="{83A7E410-ACCA-41BE-A9A1-19994E5EFBCE}" type="presParOf" srcId="{6FDC44C3-F3A5-4FA5-9205-2AE8F1BFA747}" destId="{E45AE92D-55BA-413F-8DF5-4301291557B0}" srcOrd="4" destOrd="0" presId="urn:microsoft.com/office/officeart/2005/8/layout/vList2"/>
    <dgm:cxn modelId="{E63B7600-F44D-4FE3-8FF4-2AD0C75AEB7E}" type="presParOf" srcId="{6FDC44C3-F3A5-4FA5-9205-2AE8F1BFA747}" destId="{1E8BF4FA-A6C5-40DD-A8B9-33E07D75B743}" srcOrd="5" destOrd="0" presId="urn:microsoft.com/office/officeart/2005/8/layout/vList2"/>
    <dgm:cxn modelId="{FB19DCEB-2063-4561-976E-390CDBDE74E0}" type="presParOf" srcId="{6FDC44C3-F3A5-4FA5-9205-2AE8F1BFA747}" destId="{5EE1F86D-C311-406D-BC24-CE4435BB527C}" srcOrd="6" destOrd="0" presId="urn:microsoft.com/office/officeart/2005/8/layout/vList2"/>
    <dgm:cxn modelId="{3FF34313-2E39-4D59-8FC8-A841D2FEFBFF}" type="presParOf" srcId="{6FDC44C3-F3A5-4FA5-9205-2AE8F1BFA747}" destId="{AC72E627-F711-4A54-A597-43A8F01D3156}" srcOrd="7" destOrd="0" presId="urn:microsoft.com/office/officeart/2005/8/layout/vList2"/>
    <dgm:cxn modelId="{CA3652C4-B326-4C53-AFE0-CC8FCB42955C}" type="presParOf" srcId="{6FDC44C3-F3A5-4FA5-9205-2AE8F1BFA747}" destId="{9E7FEE2F-8BA0-406C-91A0-B8A0FF96862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EF1E9F-1F3E-40CD-85CF-4619EFF5FB86}">
      <dsp:nvSpPr>
        <dsp:cNvPr id="0" name=""/>
        <dsp:cNvSpPr/>
      </dsp:nvSpPr>
      <dsp:spPr>
        <a:xfrm>
          <a:off x="0" y="35869"/>
          <a:ext cx="6085090" cy="8494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Team members </a:t>
          </a:r>
        </a:p>
      </dsp:txBody>
      <dsp:txXfrm>
        <a:off x="41465" y="77334"/>
        <a:ext cx="6002160" cy="766490"/>
      </dsp:txXfrm>
    </dsp:sp>
    <dsp:sp modelId="{B5F4DCA0-83FC-4D02-BCFF-7670ED3144AA}">
      <dsp:nvSpPr>
        <dsp:cNvPr id="0" name=""/>
        <dsp:cNvSpPr/>
      </dsp:nvSpPr>
      <dsp:spPr>
        <a:xfrm>
          <a:off x="0" y="980329"/>
          <a:ext cx="6085090" cy="8494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Jyothsna </a:t>
          </a:r>
        </a:p>
      </dsp:txBody>
      <dsp:txXfrm>
        <a:off x="41465" y="1021794"/>
        <a:ext cx="6002160" cy="766490"/>
      </dsp:txXfrm>
    </dsp:sp>
    <dsp:sp modelId="{E45AE92D-55BA-413F-8DF5-4301291557B0}">
      <dsp:nvSpPr>
        <dsp:cNvPr id="0" name=""/>
        <dsp:cNvSpPr/>
      </dsp:nvSpPr>
      <dsp:spPr>
        <a:xfrm>
          <a:off x="0" y="1924789"/>
          <a:ext cx="6085090" cy="8494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Charan Kumar</a:t>
          </a:r>
        </a:p>
      </dsp:txBody>
      <dsp:txXfrm>
        <a:off x="41465" y="1966254"/>
        <a:ext cx="6002160" cy="766490"/>
      </dsp:txXfrm>
    </dsp:sp>
    <dsp:sp modelId="{5EE1F86D-C311-406D-BC24-CE4435BB527C}">
      <dsp:nvSpPr>
        <dsp:cNvPr id="0" name=""/>
        <dsp:cNvSpPr/>
      </dsp:nvSpPr>
      <dsp:spPr>
        <a:xfrm>
          <a:off x="0" y="2869250"/>
          <a:ext cx="6085090" cy="8494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Pavan </a:t>
          </a:r>
        </a:p>
      </dsp:txBody>
      <dsp:txXfrm>
        <a:off x="41465" y="2910715"/>
        <a:ext cx="6002160" cy="766490"/>
      </dsp:txXfrm>
    </dsp:sp>
    <dsp:sp modelId="{9E7FEE2F-8BA0-406C-91A0-B8A0FF968620}">
      <dsp:nvSpPr>
        <dsp:cNvPr id="0" name=""/>
        <dsp:cNvSpPr/>
      </dsp:nvSpPr>
      <dsp:spPr>
        <a:xfrm>
          <a:off x="0" y="3813710"/>
          <a:ext cx="6085090" cy="8494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Jagadeesh Prasad  </a:t>
          </a:r>
        </a:p>
      </dsp:txBody>
      <dsp:txXfrm>
        <a:off x="41465" y="3855175"/>
        <a:ext cx="6002160" cy="7664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3D764EE-2ECD-4E1D-926F-3C20B19BE34E}" type="datetimeFigureOut">
              <a:rPr lang="en-IN" smtClean="0"/>
              <a:t>04-08-2023</a:t>
            </a:fld>
            <a:endParaRPr lang="en-IN"/>
          </a:p>
        </p:txBody>
      </p:sp>
      <p:sp>
        <p:nvSpPr>
          <p:cNvPr id="5" name="Footer Placeholder 4"/>
          <p:cNvSpPr>
            <a:spLocks noGrp="1"/>
          </p:cNvSpPr>
          <p:nvPr>
            <p:ph type="ftr" sz="quarter" idx="11"/>
          </p:nvPr>
        </p:nvSpPr>
        <p:spPr>
          <a:xfrm>
            <a:off x="2493105" y="329307"/>
            <a:ext cx="4897310"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CBBF2B3F-547B-4CD4-9E91-A74D1BF0C449}" type="slidenum">
              <a:rPr lang="en-IN" smtClean="0"/>
              <a:t>‹#›</a:t>
            </a:fld>
            <a:endParaRPr lang="en-IN"/>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35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D764EE-2ECD-4E1D-926F-3C20B19BE34E}"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F2B3F-547B-4CD4-9E91-A74D1BF0C44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775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D764EE-2ECD-4E1D-926F-3C20B19BE34E}"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F2B3F-547B-4CD4-9E91-A74D1BF0C449}" type="slidenum">
              <a:rPr lang="en-IN" smtClean="0"/>
              <a:t>‹#›</a:t>
            </a:fld>
            <a:endParaRPr lang="en-IN"/>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05072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D764EE-2ECD-4E1D-926F-3C20B19BE34E}"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F2B3F-547B-4CD4-9E91-A74D1BF0C449}" type="slidenum">
              <a:rPr lang="en-IN" smtClean="0"/>
              <a:t>‹#›</a:t>
            </a:fld>
            <a:endParaRPr lang="en-IN"/>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466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D764EE-2ECD-4E1D-926F-3C20B19BE34E}" type="datetimeFigureOut">
              <a:rPr lang="en-IN" smtClean="0"/>
              <a:t>04-08-2023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BBF2B3F-547B-4CD4-9E91-A74D1BF0C449}" type="slidenum">
              <a:rPr lang="en-IN" smtClean="0"/>
              <a:t>‹#›</a:t>
            </a:fld>
            <a:endParaRPr lang="en-IN"/>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4772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D764EE-2ECD-4E1D-926F-3C20B19BE34E}"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BF2B3F-547B-4CD4-9E91-A74D1BF0C449}" type="slidenum">
              <a:rPr lang="en-IN" smtClean="0"/>
              <a:t>‹#›</a:t>
            </a:fld>
            <a:endParaRPr lang="en-IN"/>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76801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3D764EE-2ECD-4E1D-926F-3C20B19BE34E}" type="datetimeFigureOut">
              <a:rPr lang="en-IN" smtClean="0"/>
              <a:t>04-08-2023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BBF2B3F-547B-4CD4-9E91-A74D1BF0C449}" type="slidenum">
              <a:rPr lang="en-IN" smtClean="0"/>
              <a:t>‹#›</a:t>
            </a:fld>
            <a:endParaRPr lang="en-IN"/>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8454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3D764EE-2ECD-4E1D-926F-3C20B19BE34E}" type="datetimeFigureOut">
              <a:rPr lang="en-IN" smtClean="0"/>
              <a:t>04-08-2023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BBF2B3F-547B-4CD4-9E91-A74D1BF0C449}" type="slidenum">
              <a:rPr lang="en-IN" smtClean="0"/>
              <a:t>‹#›</a:t>
            </a:fld>
            <a:endParaRPr lang="en-IN"/>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677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764EE-2ECD-4E1D-926F-3C20B19BE34E}" type="datetimeFigureOut">
              <a:rPr lang="en-IN" smtClean="0"/>
              <a:t>04-08-2023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BBF2B3F-547B-4CD4-9E91-A74D1BF0C449}" type="slidenum">
              <a:rPr lang="en-IN" smtClean="0"/>
              <a:t>‹#›</a:t>
            </a:fld>
            <a:endParaRPr lang="en-IN"/>
          </a:p>
        </p:txBody>
      </p:sp>
    </p:spTree>
    <p:extLst>
      <p:ext uri="{BB962C8B-B14F-4D97-AF65-F5344CB8AC3E}">
        <p14:creationId xmlns:p14="http://schemas.microsoft.com/office/powerpoint/2010/main" val="1671051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D764EE-2ECD-4E1D-926F-3C20B19BE34E}" type="datetimeFigureOut">
              <a:rPr lang="en-IN" smtClean="0"/>
              <a:t>04-08-2023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BBF2B3F-547B-4CD4-9E91-A74D1BF0C449}" type="slidenum">
              <a:rPr lang="en-IN" smtClean="0"/>
              <a:t>‹#›</a:t>
            </a:fld>
            <a:endParaRPr lang="en-IN"/>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6377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33D764EE-2ECD-4E1D-926F-3C20B19BE34E}" type="datetimeFigureOut">
              <a:rPr lang="en-IN" smtClean="0"/>
              <a:t>04-08-2023</a:t>
            </a:fld>
            <a:endParaRPr lang="en-IN"/>
          </a:p>
        </p:txBody>
      </p:sp>
      <p:sp>
        <p:nvSpPr>
          <p:cNvPr id="6" name="Footer Placeholder 5"/>
          <p:cNvSpPr>
            <a:spLocks noGrp="1"/>
          </p:cNvSpPr>
          <p:nvPr>
            <p:ph type="ftr" sz="quarter" idx="11"/>
          </p:nvPr>
        </p:nvSpPr>
        <p:spPr>
          <a:xfrm>
            <a:off x="1534910" y="318640"/>
            <a:ext cx="5453475" cy="320931"/>
          </a:xfrm>
        </p:spPr>
        <p:txBody>
          <a:bodyPr/>
          <a:lstStyle/>
          <a:p>
            <a:endParaRPr lang="en-IN"/>
          </a:p>
        </p:txBody>
      </p:sp>
      <p:sp>
        <p:nvSpPr>
          <p:cNvPr id="7" name="Slide Number Placeholder 6"/>
          <p:cNvSpPr>
            <a:spLocks noGrp="1"/>
          </p:cNvSpPr>
          <p:nvPr>
            <p:ph type="sldNum" sz="quarter" idx="12"/>
          </p:nvPr>
        </p:nvSpPr>
        <p:spPr/>
        <p:txBody>
          <a:bodyPr/>
          <a:lstStyle/>
          <a:p>
            <a:fld id="{CBBF2B3F-547B-4CD4-9E91-A74D1BF0C449}" type="slidenum">
              <a:rPr lang="en-IN" smtClean="0"/>
              <a:t>‹#›</a:t>
            </a:fld>
            <a:endParaRPr lang="en-IN"/>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8029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3D764EE-2ECD-4E1D-926F-3C20B19BE34E}" type="datetimeFigureOut">
              <a:rPr lang="en-IN" smtClean="0"/>
              <a:t>04-08-2023</a:t>
            </a:fld>
            <a:endParaRPr lang="en-IN"/>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CBBF2B3F-547B-4CD4-9E91-A74D1BF0C449}" type="slidenum">
              <a:rPr lang="en-IN" smtClean="0"/>
              <a:t>‹#›</a:t>
            </a:fld>
            <a:endParaRPr lang="en-IN"/>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6872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2">
            <a:extLst>
              <a:ext uri="{FF2B5EF4-FFF2-40B4-BE49-F238E27FC236}">
                <a16:creationId xmlns:a16="http://schemas.microsoft.com/office/drawing/2014/main" id="{1034510A-DB30-456D-9F45-F70101243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pic>
        <p:nvPicPr>
          <p:cNvPr id="28" name="Picture 14">
            <a:extLst>
              <a:ext uri="{FF2B5EF4-FFF2-40B4-BE49-F238E27FC236}">
                <a16:creationId xmlns:a16="http://schemas.microsoft.com/office/drawing/2014/main" id="{D9E3E4AB-D495-4E09-86D0-3C3F1CD33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srcRect t="2769" b="-2769"/>
          <a:stretch/>
        </p:blipFill>
        <p:spPr>
          <a:xfrm>
            <a:off x="0" y="6135624"/>
            <a:ext cx="12192000" cy="742950"/>
          </a:xfrm>
          <a:prstGeom prst="rect">
            <a:avLst/>
          </a:prstGeom>
        </p:spPr>
      </p:pic>
      <p:cxnSp>
        <p:nvCxnSpPr>
          <p:cNvPr id="30" name="Straight Connector 16">
            <a:extLst>
              <a:ext uri="{FF2B5EF4-FFF2-40B4-BE49-F238E27FC236}">
                <a16:creationId xmlns:a16="http://schemas.microsoft.com/office/drawing/2014/main" id="{59D48945-BEE9-473E-9443-A1CE317E2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18">
            <a:extLst>
              <a:ext uri="{FF2B5EF4-FFF2-40B4-BE49-F238E27FC236}">
                <a16:creationId xmlns:a16="http://schemas.microsoft.com/office/drawing/2014/main" id="{2E8FB920-D5E3-4F09-967F-5DB75441A3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33" name="Rectangle 2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5" descr="A green and white triangle pattern&#10;&#10;Description automatically generated">
            <a:extLst>
              <a:ext uri="{FF2B5EF4-FFF2-40B4-BE49-F238E27FC236}">
                <a16:creationId xmlns:a16="http://schemas.microsoft.com/office/drawing/2014/main" id="{CB196AE8-762B-28C8-8F4C-8A4F1EEC39B2}"/>
              </a:ext>
            </a:extLst>
          </p:cNvPr>
          <p:cNvPicPr>
            <a:picLocks noChangeAspect="1"/>
          </p:cNvPicPr>
          <p:nvPr/>
        </p:nvPicPr>
        <p:blipFill rotWithShape="1">
          <a:blip r:embed="rId3">
            <a:alphaModFix amt="50000"/>
          </a:blip>
          <a:srcRect t="8866" r="-1" b="6862"/>
          <a:stretch/>
        </p:blipFill>
        <p:spPr>
          <a:xfrm>
            <a:off x="305" y="10"/>
            <a:ext cx="12191695" cy="6857990"/>
          </a:xfrm>
          <a:prstGeom prst="rect">
            <a:avLst/>
          </a:prstGeom>
        </p:spPr>
      </p:pic>
      <p:sp>
        <p:nvSpPr>
          <p:cNvPr id="34"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7" name="Rectangle 2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Rectangle 3">
            <a:extLst>
              <a:ext uri="{FF2B5EF4-FFF2-40B4-BE49-F238E27FC236}">
                <a16:creationId xmlns:a16="http://schemas.microsoft.com/office/drawing/2014/main" id="{E0497874-F196-245E-C95D-C1796E3002D3}"/>
              </a:ext>
            </a:extLst>
          </p:cNvPr>
          <p:cNvSpPr/>
          <p:nvPr/>
        </p:nvSpPr>
        <p:spPr>
          <a:xfrm>
            <a:off x="1130271" y="1193800"/>
            <a:ext cx="3193050" cy="4699000"/>
          </a:xfrm>
          <a:prstGeom prst="rect">
            <a:avLst/>
          </a:prstGeom>
          <a:solidFill>
            <a:srgbClr val="0070C0"/>
          </a:solidFill>
          <a:scene3d>
            <a:camera prst="obliqueBottomRight"/>
            <a:lightRig rig="threePt" dir="t"/>
          </a:scene3d>
        </p:spPr>
        <p:txBody>
          <a:bodyPr vert="horz" lIns="91440" tIns="45720" rIns="91440" bIns="45720" rtlCol="0" anchor="ctr">
            <a:normAutofit/>
          </a:bodyPr>
          <a:lstStyle/>
          <a:p>
            <a:pPr defTabSz="914400">
              <a:lnSpc>
                <a:spcPct val="90000"/>
              </a:lnSpc>
              <a:spcBef>
                <a:spcPct val="0"/>
              </a:spcBef>
              <a:spcAft>
                <a:spcPts val="600"/>
              </a:spcAft>
            </a:pPr>
            <a:r>
              <a:rPr lang="en-US" sz="4000" dirty="0">
                <a:ln w="13462">
                  <a:solidFill>
                    <a:schemeClr val="bg1"/>
                  </a:solidFill>
                  <a:prstDash val="solid"/>
                </a:ln>
                <a:solidFill>
                  <a:srgbClr val="C00000"/>
                </a:solidFill>
                <a:latin typeface="+mj-lt"/>
                <a:ea typeface="+mj-ea"/>
                <a:cs typeface="+mj-cs"/>
              </a:rPr>
              <a:t>Presented by </a:t>
            </a:r>
          </a:p>
          <a:p>
            <a:pPr defTabSz="914400">
              <a:lnSpc>
                <a:spcPct val="90000"/>
              </a:lnSpc>
              <a:spcBef>
                <a:spcPct val="0"/>
              </a:spcBef>
              <a:spcAft>
                <a:spcPts val="600"/>
              </a:spcAft>
            </a:pPr>
            <a:r>
              <a:rPr lang="en-US" sz="4000" spc="0" dirty="0">
                <a:ln w="13462">
                  <a:solidFill>
                    <a:schemeClr val="bg1"/>
                  </a:solidFill>
                  <a:prstDash val="solid"/>
                </a:ln>
                <a:solidFill>
                  <a:srgbClr val="C00000"/>
                </a:solidFill>
                <a:latin typeface="+mj-lt"/>
                <a:ea typeface="+mj-ea"/>
                <a:cs typeface="+mj-cs"/>
              </a:rPr>
              <a:t>Navya </a:t>
            </a:r>
          </a:p>
        </p:txBody>
      </p:sp>
      <p:cxnSp>
        <p:nvCxnSpPr>
          <p:cNvPr id="29" name="Straight Connector 2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36" name="TextBox 1">
            <a:extLst>
              <a:ext uri="{FF2B5EF4-FFF2-40B4-BE49-F238E27FC236}">
                <a16:creationId xmlns:a16="http://schemas.microsoft.com/office/drawing/2014/main" id="{63FCE550-0FB1-11D2-FF2E-5C153EFDF29D}"/>
              </a:ext>
            </a:extLst>
          </p:cNvPr>
          <p:cNvGraphicFramePr/>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560549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4A2EA9A-9246-E4CE-11AF-1770245BD2BA}"/>
              </a:ext>
            </a:extLst>
          </p:cNvPr>
          <p:cNvPicPr>
            <a:picLocks noChangeAspect="1"/>
          </p:cNvPicPr>
          <p:nvPr/>
        </p:nvPicPr>
        <p:blipFill>
          <a:blip r:embed="rId2"/>
          <a:stretch>
            <a:fillRect/>
          </a:stretch>
        </p:blipFill>
        <p:spPr>
          <a:xfrm>
            <a:off x="837466" y="1050184"/>
            <a:ext cx="10517068" cy="5010849"/>
          </a:xfrm>
          <a:prstGeom prst="rect">
            <a:avLst/>
          </a:prstGeom>
        </p:spPr>
      </p:pic>
      <p:sp>
        <p:nvSpPr>
          <p:cNvPr id="8" name="TextBox 7">
            <a:extLst>
              <a:ext uri="{FF2B5EF4-FFF2-40B4-BE49-F238E27FC236}">
                <a16:creationId xmlns:a16="http://schemas.microsoft.com/office/drawing/2014/main" id="{1FD7F3BA-FB5B-678C-A19C-07560A6CAE70}"/>
              </a:ext>
            </a:extLst>
          </p:cNvPr>
          <p:cNvSpPr txBox="1"/>
          <p:nvPr/>
        </p:nvSpPr>
        <p:spPr>
          <a:xfrm>
            <a:off x="2672862" y="342298"/>
            <a:ext cx="5359791" cy="707886"/>
          </a:xfrm>
          <a:prstGeom prst="rect">
            <a:avLst/>
          </a:prstGeom>
          <a:noFill/>
        </p:spPr>
        <p:txBody>
          <a:bodyPr wrap="square" rtlCol="0">
            <a:spAutoFit/>
          </a:bodyPr>
          <a:lstStyle/>
          <a:p>
            <a:r>
              <a:rPr lang="en-US" sz="4000" dirty="0">
                <a:solidFill>
                  <a:srgbClr val="002060"/>
                </a:solidFill>
                <a:highlight>
                  <a:srgbClr val="FFFF00"/>
                </a:highlight>
                <a:latin typeface="Algerian" panose="04020705040A02060702" pitchFamily="82" charset="0"/>
              </a:rPr>
              <a:t>Board of Directors </a:t>
            </a:r>
            <a:endParaRPr lang="en-IN" sz="4000" dirty="0">
              <a:solidFill>
                <a:srgbClr val="002060"/>
              </a:solidFill>
              <a:highlight>
                <a:srgbClr val="FFFF00"/>
              </a:highlight>
              <a:latin typeface="Algerian" panose="04020705040A02060702" pitchFamily="82" charset="0"/>
            </a:endParaRPr>
          </a:p>
        </p:txBody>
      </p:sp>
    </p:spTree>
    <p:extLst>
      <p:ext uri="{BB962C8B-B14F-4D97-AF65-F5344CB8AC3E}">
        <p14:creationId xmlns:p14="http://schemas.microsoft.com/office/powerpoint/2010/main" val="163888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F9DB-2352-D2E1-E3C2-950C686F715B}"/>
              </a:ext>
            </a:extLst>
          </p:cNvPr>
          <p:cNvSpPr>
            <a:spLocks noGrp="1"/>
          </p:cNvSpPr>
          <p:nvPr>
            <p:ph type="title"/>
          </p:nvPr>
        </p:nvSpPr>
        <p:spPr/>
        <p:txBody>
          <a:bodyPr/>
          <a:lstStyle/>
          <a:p>
            <a:r>
              <a:rPr lang="en-US" dirty="0"/>
              <a:t>awards</a:t>
            </a:r>
            <a:endParaRPr lang="en-IN" dirty="0"/>
          </a:p>
        </p:txBody>
      </p:sp>
      <p:pic>
        <p:nvPicPr>
          <p:cNvPr id="5" name="Content Placeholder 4">
            <a:extLst>
              <a:ext uri="{FF2B5EF4-FFF2-40B4-BE49-F238E27FC236}">
                <a16:creationId xmlns:a16="http://schemas.microsoft.com/office/drawing/2014/main" id="{F0E3ADB9-EF63-65A5-C6CF-F0C500035DF8}"/>
              </a:ext>
            </a:extLst>
          </p:cNvPr>
          <p:cNvPicPr>
            <a:picLocks noGrp="1" noChangeAspect="1"/>
          </p:cNvPicPr>
          <p:nvPr>
            <p:ph idx="1"/>
          </p:nvPr>
        </p:nvPicPr>
        <p:blipFill>
          <a:blip r:embed="rId2"/>
          <a:stretch>
            <a:fillRect/>
          </a:stretch>
        </p:blipFill>
        <p:spPr>
          <a:xfrm>
            <a:off x="3193843" y="2016125"/>
            <a:ext cx="6202777" cy="3449638"/>
          </a:xfrm>
        </p:spPr>
      </p:pic>
    </p:spTree>
    <p:extLst>
      <p:ext uri="{BB962C8B-B14F-4D97-AF65-F5344CB8AC3E}">
        <p14:creationId xmlns:p14="http://schemas.microsoft.com/office/powerpoint/2010/main" val="46115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5461A6-8269-CDF4-450D-BF4CECEAF846}"/>
              </a:ext>
            </a:extLst>
          </p:cNvPr>
          <p:cNvSpPr>
            <a:spLocks noGrp="1"/>
          </p:cNvSpPr>
          <p:nvPr>
            <p:ph idx="1"/>
          </p:nvPr>
        </p:nvSpPr>
        <p:spPr>
          <a:xfrm>
            <a:off x="1534696" y="376518"/>
            <a:ext cx="9520158" cy="5688106"/>
          </a:xfrm>
        </p:spPr>
        <p:txBody>
          <a:bodyPr/>
          <a:lstStyle/>
          <a:p>
            <a:pPr marL="0" indent="0">
              <a:buNone/>
            </a:pPr>
            <a:r>
              <a:rPr lang="en-GB" sz="2000" b="1" u="sng" dirty="0">
                <a:solidFill>
                  <a:schemeClr val="tx1">
                    <a:lumMod val="95000"/>
                    <a:lumOff val="5000"/>
                  </a:schemeClr>
                </a:solidFill>
                <a:effectLst>
                  <a:outerShdw blurRad="38100" dist="38100" dir="2700000" algn="tl">
                    <a:srgbClr val="000000">
                      <a:alpha val="43137"/>
                    </a:srgbClr>
                  </a:outerShdw>
                </a:effectLst>
                <a:latin typeface="Castellar" panose="020A0402060406010301" pitchFamily="18" charset="0"/>
              </a:rPr>
              <a:t>Keyword Research</a:t>
            </a:r>
          </a:p>
          <a:p>
            <a:pPr marL="0" indent="0">
              <a:buNone/>
            </a:pPr>
            <a:r>
              <a:rPr lang="en-GB" b="1" i="1" dirty="0">
                <a:solidFill>
                  <a:srgbClr val="0B35E9"/>
                </a:solidFill>
                <a:effectLst>
                  <a:outerShdw blurRad="38100" dist="38100" dir="2700000" algn="tl">
                    <a:srgbClr val="000000">
                      <a:alpha val="43137"/>
                    </a:srgbClr>
                  </a:outerShdw>
                </a:effectLst>
              </a:rPr>
              <a:t>Digit Insurance </a:t>
            </a:r>
            <a:r>
              <a:rPr lang="en-GB" sz="2000" b="1" i="1" dirty="0">
                <a:solidFill>
                  <a:srgbClr val="0B35E9"/>
                </a:solidFill>
                <a:effectLst>
                  <a:outerShdw blurRad="38100" dist="38100" dir="2700000" algn="tl">
                    <a:srgbClr val="000000">
                      <a:alpha val="43137"/>
                    </a:srgbClr>
                  </a:outerShdw>
                </a:effectLst>
              </a:rPr>
              <a:t>Research Objectives: </a:t>
            </a:r>
          </a:p>
          <a:p>
            <a:pPr marL="0" indent="0">
              <a:buNone/>
            </a:pPr>
            <a:r>
              <a:rPr lang="en-GB" b="1" i="1" dirty="0">
                <a:effectLst>
                  <a:outerShdw blurRad="38100" dist="38100" dir="2700000" algn="tl">
                    <a:srgbClr val="000000">
                      <a:alpha val="43137"/>
                    </a:srgbClr>
                  </a:outerShdw>
                </a:effectLst>
              </a:rPr>
              <a:t>Company is an initiative by Startup Talky to publish verified information on different startups and organization. The content in this post has been approved by Digit Insurance.</a:t>
            </a:r>
          </a:p>
          <a:p>
            <a:pPr marL="0" indent="0">
              <a:buNone/>
            </a:pPr>
            <a:r>
              <a:rPr lang="en-GB" b="1" i="1" dirty="0">
                <a:effectLst>
                  <a:outerShdw blurRad="38100" dist="38100" dir="2700000" algn="tl">
                    <a:srgbClr val="000000">
                      <a:alpha val="43137"/>
                    </a:srgbClr>
                  </a:outerShdw>
                </a:effectLst>
              </a:rPr>
              <a:t>Life is risky and uncertain. We don’t know what is waiting for us. One may face an untimely death or lose a climb anytime. Accident do not appear after knocking on your front door, we just meet with it unexpectedly.</a:t>
            </a:r>
          </a:p>
          <a:p>
            <a:pPr marL="0" indent="0">
              <a:buNone/>
            </a:pPr>
            <a:r>
              <a:rPr lang="en-GB" b="1" i="1" dirty="0">
                <a:effectLst>
                  <a:outerShdw blurRad="38100" dist="38100" dir="2700000" algn="tl">
                    <a:srgbClr val="000000">
                      <a:alpha val="43137"/>
                    </a:srgbClr>
                  </a:outerShdw>
                </a:effectLst>
              </a:rPr>
              <a:t>Digit insurance is a security provider for all the insecurities that may occur in one’s life. </a:t>
            </a:r>
            <a:endParaRPr lang="en-IN" dirty="0"/>
          </a:p>
        </p:txBody>
      </p:sp>
    </p:spTree>
    <p:extLst>
      <p:ext uri="{BB962C8B-B14F-4D97-AF65-F5344CB8AC3E}">
        <p14:creationId xmlns:p14="http://schemas.microsoft.com/office/powerpoint/2010/main" val="3840259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74AE92-1322-BB60-AF69-2ABB6D1A7027}"/>
              </a:ext>
            </a:extLst>
          </p:cNvPr>
          <p:cNvSpPr>
            <a:spLocks noGrp="1"/>
          </p:cNvSpPr>
          <p:nvPr>
            <p:ph idx="1"/>
          </p:nvPr>
        </p:nvSpPr>
        <p:spPr>
          <a:xfrm>
            <a:off x="1534696" y="376518"/>
            <a:ext cx="9520158" cy="5089827"/>
          </a:xfrm>
        </p:spPr>
        <p:txBody>
          <a:bodyPr/>
          <a:lstStyle/>
          <a:p>
            <a:pPr marL="0" indent="0">
              <a:buNone/>
            </a:pPr>
            <a:r>
              <a:rPr lang="en-GB" sz="2800" i="1" dirty="0">
                <a:solidFill>
                  <a:srgbClr val="7030A0"/>
                </a:solidFill>
                <a:latin typeface="Amasis MT Pro Black" panose="02040A04050005020304" pitchFamily="18" charset="0"/>
              </a:rPr>
              <a:t>Brainstorm seed keywords:</a:t>
            </a:r>
            <a:br>
              <a:rPr lang="en-GB" sz="2400" b="1" i="1" dirty="0">
                <a:solidFill>
                  <a:srgbClr val="0B35E9"/>
                </a:solidFill>
                <a:latin typeface="Amasis MT Pro Black" panose="02040A04050005020304" pitchFamily="18" charset="0"/>
              </a:rPr>
            </a:br>
            <a:br>
              <a:rPr lang="en-GB" sz="1400" b="1" dirty="0">
                <a:solidFill>
                  <a:srgbClr val="0B35E9"/>
                </a:solidFill>
              </a:rPr>
            </a:br>
            <a:r>
              <a:rPr lang="en-GB" sz="2000" dirty="0">
                <a:effectLst>
                  <a:outerShdw blurRad="38100" dist="38100" dir="2700000" algn="tl">
                    <a:srgbClr val="000000">
                      <a:alpha val="43137"/>
                    </a:srgbClr>
                  </a:outerShdw>
                </a:effectLst>
              </a:rPr>
              <a:t>Seed keywords are words or phrases that you can use as the starting point in a keyword research process to unlock more keywords. Think of them as the building blocks o keywords research</a:t>
            </a:r>
            <a:r>
              <a:rPr lang="en-GB" sz="2000" b="1" dirty="0">
                <a:effectLst>
                  <a:outerShdw blurRad="38100" dist="38100" dir="2700000" algn="tl">
                    <a:srgbClr val="000000">
                      <a:alpha val="43137"/>
                    </a:srgbClr>
                  </a:outerShdw>
                </a:effectLst>
              </a:rPr>
              <a:t>.</a:t>
            </a:r>
          </a:p>
          <a:p>
            <a:pPr marL="0" indent="0">
              <a:buNone/>
            </a:pPr>
            <a:endParaRPr lang="en-GB" b="1" dirty="0">
              <a:effectLst>
                <a:outerShdw blurRad="38100" dist="38100" dir="2700000" algn="tl">
                  <a:srgbClr val="000000">
                    <a:alpha val="43137"/>
                  </a:srgbClr>
                </a:outerShdw>
              </a:effectLst>
            </a:endParaRPr>
          </a:p>
          <a:p>
            <a:pPr marL="0" indent="0">
              <a:buNone/>
            </a:pPr>
            <a:r>
              <a:rPr lang="en-GB" sz="2000"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rPr>
              <a:t>Keyword Research Tools:</a:t>
            </a:r>
            <a:endParaRPr lang="en-IN" dirty="0"/>
          </a:p>
        </p:txBody>
      </p:sp>
    </p:spTree>
    <p:extLst>
      <p:ext uri="{BB962C8B-B14F-4D97-AF65-F5344CB8AC3E}">
        <p14:creationId xmlns:p14="http://schemas.microsoft.com/office/powerpoint/2010/main" val="68769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3C120A9-48FA-23AA-16F1-18B620C7312E}"/>
              </a:ext>
            </a:extLst>
          </p:cNvPr>
          <p:cNvSpPr>
            <a:spLocks noGrp="1"/>
          </p:cNvSpPr>
          <p:nvPr>
            <p:ph idx="1"/>
          </p:nvPr>
        </p:nvSpPr>
        <p:spPr>
          <a:xfrm>
            <a:off x="1535113" y="390525"/>
            <a:ext cx="9520237" cy="5526088"/>
          </a:xfrm>
        </p:spPr>
        <p:txBody>
          <a:bodyPr/>
          <a:lstStyle/>
          <a:p>
            <a:pPr marL="0" indent="0">
              <a:buNone/>
            </a:pPr>
            <a:r>
              <a:rPr lang="en-GB" sz="2800" i="1" dirty="0">
                <a:solidFill>
                  <a:schemeClr val="tx1">
                    <a:lumMod val="95000"/>
                    <a:lumOff val="5000"/>
                  </a:schemeClr>
                </a:solidFill>
                <a:effectLst>
                  <a:outerShdw blurRad="38100" dist="38100" dir="2700000" algn="tl">
                    <a:srgbClr val="000000">
                      <a:alpha val="43137"/>
                    </a:srgbClr>
                  </a:outerShdw>
                </a:effectLst>
                <a:latin typeface="Amasis MT Pro Black" panose="02040A04050005020304" pitchFamily="18" charset="0"/>
              </a:rPr>
              <a:t>Keyword Research Tools: </a:t>
            </a:r>
          </a:p>
          <a:p>
            <a:pPr marL="0" indent="0">
              <a:buNone/>
            </a:pPr>
            <a:r>
              <a:rPr lang="en-GB" sz="2800" b="1" i="1" u="sng" dirty="0">
                <a:solidFill>
                  <a:srgbClr val="FF0000"/>
                </a:solidFill>
                <a:latin typeface="+mj-lt"/>
              </a:rPr>
              <a:t>SEMRUSH</a:t>
            </a:r>
            <a:endParaRPr lang="en-IN" sz="2800" dirty="0">
              <a:latin typeface="+mj-lt"/>
            </a:endParaRPr>
          </a:p>
          <a:p>
            <a:pPr marL="0" indent="0">
              <a:buNone/>
            </a:pPr>
            <a:r>
              <a:rPr lang="en-IN" dirty="0"/>
              <a:t>SEMrush is a popular SEO tool for conducting keyword research, </a:t>
            </a:r>
            <a:r>
              <a:rPr lang="en-IN" dirty="0" err="1"/>
              <a:t>comperitor</a:t>
            </a:r>
            <a:r>
              <a:rPr lang="en-IN" dirty="0"/>
              <a:t> analysis, and Google Ad optimization. It is an all in one marketing reporting software designed to help digital marketers optimize their websites for better organic search traffic.</a:t>
            </a:r>
          </a:p>
          <a:p>
            <a:pPr marL="0" indent="0">
              <a:buNone/>
            </a:pPr>
            <a:endParaRPr lang="en-IN" dirty="0"/>
          </a:p>
        </p:txBody>
      </p:sp>
      <p:pic>
        <p:nvPicPr>
          <p:cNvPr id="7" name="Content Placeholder 4">
            <a:extLst>
              <a:ext uri="{FF2B5EF4-FFF2-40B4-BE49-F238E27FC236}">
                <a16:creationId xmlns:a16="http://schemas.microsoft.com/office/drawing/2014/main" id="{6AE56177-F9F5-8FF1-7ACB-631A334A1B0B}"/>
              </a:ext>
            </a:extLst>
          </p:cNvPr>
          <p:cNvPicPr>
            <a:picLocks noChangeAspect="1"/>
          </p:cNvPicPr>
          <p:nvPr/>
        </p:nvPicPr>
        <p:blipFill>
          <a:blip r:embed="rId2"/>
          <a:stretch>
            <a:fillRect/>
          </a:stretch>
        </p:blipFill>
        <p:spPr>
          <a:xfrm>
            <a:off x="2719582" y="3429000"/>
            <a:ext cx="7395089" cy="26252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304285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8F85B1-FCC7-02CB-AB4A-A007B57A1869}"/>
              </a:ext>
            </a:extLst>
          </p:cNvPr>
          <p:cNvPicPr>
            <a:picLocks noChangeAspect="1"/>
          </p:cNvPicPr>
          <p:nvPr/>
        </p:nvPicPr>
        <p:blipFill>
          <a:blip r:embed="rId2"/>
          <a:stretch>
            <a:fillRect/>
          </a:stretch>
        </p:blipFill>
        <p:spPr>
          <a:xfrm>
            <a:off x="1454058" y="671934"/>
            <a:ext cx="9660507" cy="496921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44335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64FB4C-A69B-7B92-6028-7D28CF57C7AE}"/>
              </a:ext>
            </a:extLst>
          </p:cNvPr>
          <p:cNvPicPr>
            <a:picLocks noChangeAspect="1"/>
          </p:cNvPicPr>
          <p:nvPr/>
        </p:nvPicPr>
        <p:blipFill>
          <a:blip r:embed="rId2"/>
          <a:stretch>
            <a:fillRect/>
          </a:stretch>
        </p:blipFill>
        <p:spPr>
          <a:xfrm>
            <a:off x="965522" y="1058925"/>
            <a:ext cx="10839800" cy="5032385"/>
          </a:xfrm>
          <a:prstGeom prst="rect">
            <a:avLst/>
          </a:prstGeom>
        </p:spPr>
      </p:pic>
    </p:spTree>
    <p:extLst>
      <p:ext uri="{BB962C8B-B14F-4D97-AF65-F5344CB8AC3E}">
        <p14:creationId xmlns:p14="http://schemas.microsoft.com/office/powerpoint/2010/main" val="3725338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B4134C-3DF8-2700-4BCD-48A6322E354F}"/>
              </a:ext>
            </a:extLst>
          </p:cNvPr>
          <p:cNvPicPr>
            <a:picLocks noChangeAspect="1"/>
          </p:cNvPicPr>
          <p:nvPr/>
        </p:nvPicPr>
        <p:blipFill>
          <a:blip r:embed="rId2"/>
          <a:stretch>
            <a:fillRect/>
          </a:stretch>
        </p:blipFill>
        <p:spPr>
          <a:xfrm>
            <a:off x="1186213" y="571550"/>
            <a:ext cx="9516803" cy="5477639"/>
          </a:xfrm>
          <a:prstGeom prst="rect">
            <a:avLst/>
          </a:prstGeom>
        </p:spPr>
      </p:pic>
    </p:spTree>
    <p:extLst>
      <p:ext uri="{BB962C8B-B14F-4D97-AF65-F5344CB8AC3E}">
        <p14:creationId xmlns:p14="http://schemas.microsoft.com/office/powerpoint/2010/main" val="2920150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36CE75-18EF-9F9E-9588-5A737DA9C765}"/>
              </a:ext>
            </a:extLst>
          </p:cNvPr>
          <p:cNvPicPr>
            <a:picLocks noChangeAspect="1"/>
          </p:cNvPicPr>
          <p:nvPr/>
        </p:nvPicPr>
        <p:blipFill>
          <a:blip r:embed="rId2"/>
          <a:stretch>
            <a:fillRect/>
          </a:stretch>
        </p:blipFill>
        <p:spPr>
          <a:xfrm>
            <a:off x="576116" y="808616"/>
            <a:ext cx="11375979" cy="4283889"/>
          </a:xfrm>
          <a:prstGeom prst="rect">
            <a:avLst/>
          </a:prstGeom>
        </p:spPr>
      </p:pic>
    </p:spTree>
    <p:extLst>
      <p:ext uri="{BB962C8B-B14F-4D97-AF65-F5344CB8AC3E}">
        <p14:creationId xmlns:p14="http://schemas.microsoft.com/office/powerpoint/2010/main" val="142886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30F5-B9A6-4A68-C8E8-75C1C258A5F6}"/>
              </a:ext>
            </a:extLst>
          </p:cNvPr>
          <p:cNvSpPr>
            <a:spLocks noGrp="1"/>
          </p:cNvSpPr>
          <p:nvPr>
            <p:ph type="title"/>
          </p:nvPr>
        </p:nvSpPr>
        <p:spPr>
          <a:xfrm>
            <a:off x="1534781" y="804520"/>
            <a:ext cx="4093310" cy="1049235"/>
          </a:xfrm>
        </p:spPr>
        <p:txBody>
          <a:bodyPr>
            <a:normAutofit/>
          </a:bodyPr>
          <a:lstStyle/>
          <a:p>
            <a:r>
              <a:rPr lang="en-IN" sz="2200"/>
              <a:t>PART-3 CONTENT IDEAS AND MARKETING STRATEGY</a:t>
            </a:r>
          </a:p>
        </p:txBody>
      </p:sp>
      <p:sp>
        <p:nvSpPr>
          <p:cNvPr id="3" name="Content Placeholder 2">
            <a:extLst>
              <a:ext uri="{FF2B5EF4-FFF2-40B4-BE49-F238E27FC236}">
                <a16:creationId xmlns:a16="http://schemas.microsoft.com/office/drawing/2014/main" id="{752AFA93-FE58-4F58-15AA-CA855E7EA3A3}"/>
              </a:ext>
            </a:extLst>
          </p:cNvPr>
          <p:cNvSpPr>
            <a:spLocks noGrp="1"/>
          </p:cNvSpPr>
          <p:nvPr>
            <p:ph idx="1"/>
          </p:nvPr>
        </p:nvSpPr>
        <p:spPr>
          <a:xfrm>
            <a:off x="1534695" y="2015732"/>
            <a:ext cx="4089097" cy="3450613"/>
          </a:xfrm>
        </p:spPr>
        <p:txBody>
          <a:bodyPr>
            <a:normAutofit/>
          </a:bodyPr>
          <a:lstStyle/>
          <a:p>
            <a:pPr>
              <a:buFont typeface="Wingdings" panose="05000000000000000000" pitchFamily="2" charset="2"/>
              <a:buChar char="q"/>
            </a:pPr>
            <a:r>
              <a:rPr lang="en-IN" dirty="0"/>
              <a:t>Content Idea Generation &amp;Strategy: </a:t>
            </a:r>
          </a:p>
          <a:p>
            <a:pPr>
              <a:buFont typeface="Wingdings" panose="05000000000000000000" pitchFamily="2" charset="2"/>
              <a:buChar char="q"/>
            </a:pPr>
            <a:endParaRPr lang="en-IN" dirty="0"/>
          </a:p>
        </p:txBody>
      </p:sp>
      <p:pic>
        <p:nvPicPr>
          <p:cNvPr id="1028" name="Picture 4" descr="Content Calendar Template by ProductPlan">
            <a:extLst>
              <a:ext uri="{FF2B5EF4-FFF2-40B4-BE49-F238E27FC236}">
                <a16:creationId xmlns:a16="http://schemas.microsoft.com/office/drawing/2014/main" id="{E9B60700-D107-DBBC-1A95-CD7149096F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58053" y="1052450"/>
            <a:ext cx="7333947" cy="5062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1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9EFBEA3-AD86-9404-36BD-81454C21B071}"/>
              </a:ext>
            </a:extLst>
          </p:cNvPr>
          <p:cNvSpPr/>
          <p:nvPr/>
        </p:nvSpPr>
        <p:spPr>
          <a:xfrm>
            <a:off x="826614" y="1070296"/>
            <a:ext cx="11166583" cy="923330"/>
          </a:xfrm>
          <a:prstGeom prst="rect">
            <a:avLst/>
          </a:prstGeom>
          <a:noFill/>
        </p:spPr>
        <p:txBody>
          <a:bodyPr wrap="none" lIns="91440" tIns="45720" rIns="91440" bIns="45720">
            <a:spAutoFit/>
          </a:bodyPr>
          <a:lstStyle/>
          <a:p>
            <a:pPr algn="ctr"/>
            <a:r>
              <a:rPr lang="en-US" sz="5400" b="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Comprehensive digital marketing </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useBgFill="1">
        <p:nvSpPr>
          <p:cNvPr id="3" name="Rectangle 2">
            <a:extLst>
              <a:ext uri="{FF2B5EF4-FFF2-40B4-BE49-F238E27FC236}">
                <a16:creationId xmlns:a16="http://schemas.microsoft.com/office/drawing/2014/main" id="{7BB44D83-665C-3BE4-94E5-3E868F840FAC}"/>
              </a:ext>
            </a:extLst>
          </p:cNvPr>
          <p:cNvSpPr/>
          <p:nvPr/>
        </p:nvSpPr>
        <p:spPr>
          <a:xfrm>
            <a:off x="3446074" y="2967335"/>
            <a:ext cx="5299849" cy="1754326"/>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lIns="91440" tIns="45720" rIns="91440" bIns="45720">
            <a:spAutoFit/>
          </a:bodyPr>
          <a:lstStyle/>
          <a:p>
            <a:pPr algn="ctr"/>
            <a:r>
              <a:rPr lang="en-US" sz="5400" b="1" dirty="0">
                <a:ln w="9525">
                  <a:solidFill>
                    <a:schemeClr val="bg1"/>
                  </a:solidFill>
                  <a:prstDash val="solid"/>
                </a:ln>
                <a:effectLst>
                  <a:outerShdw blurRad="12700" dist="38100" dir="2700000" algn="tl" rotWithShape="0">
                    <a:schemeClr val="bg1">
                      <a:lumMod val="50000"/>
                    </a:schemeClr>
                  </a:outerShdw>
                </a:effectLst>
              </a:rPr>
              <a:t>Topic </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Digit </a:t>
            </a:r>
            <a:r>
              <a:rPr lang="en-US" sz="5400" b="1" dirty="0">
                <a:ln w="9525">
                  <a:solidFill>
                    <a:schemeClr val="bg1"/>
                  </a:solidFill>
                  <a:prstDash val="solid"/>
                </a:ln>
                <a:effectLst>
                  <a:outerShdw blurRad="12700" dist="38100" dir="2700000" algn="tl" rotWithShape="0">
                    <a:schemeClr val="bg1">
                      <a:lumMod val="50000"/>
                    </a:schemeClr>
                  </a:outerShdw>
                </a:effectLst>
              </a:rPr>
              <a:t>Insurance</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t>
            </a:r>
          </a:p>
        </p:txBody>
      </p:sp>
    </p:spTree>
    <p:extLst>
      <p:ext uri="{BB962C8B-B14F-4D97-AF65-F5344CB8AC3E}">
        <p14:creationId xmlns:p14="http://schemas.microsoft.com/office/powerpoint/2010/main" val="4234836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B7F216-5C28-7966-4651-8E848018029E}"/>
              </a:ext>
            </a:extLst>
          </p:cNvPr>
          <p:cNvSpPr>
            <a:spLocks noGrp="1"/>
          </p:cNvSpPr>
          <p:nvPr>
            <p:ph idx="1"/>
          </p:nvPr>
        </p:nvSpPr>
        <p:spPr>
          <a:xfrm>
            <a:off x="846161" y="494731"/>
            <a:ext cx="10959320" cy="5868537"/>
          </a:xfrm>
        </p:spPr>
        <p:txBody>
          <a:bodyPr>
            <a:normAutofit fontScale="70000" lnSpcReduction="20000"/>
          </a:bodyPr>
          <a:lstStyle/>
          <a:p>
            <a:pPr marL="0" indent="0">
              <a:buNone/>
            </a:pPr>
            <a:r>
              <a:rPr lang="en-GB" sz="2800" b="1" u="sng" dirty="0">
                <a:solidFill>
                  <a:srgbClr val="002060"/>
                </a:solidFill>
                <a:effectLst>
                  <a:outerShdw blurRad="38100" dist="38100" dir="2700000" algn="tl">
                    <a:srgbClr val="000000">
                      <a:alpha val="43137"/>
                    </a:srgbClr>
                  </a:outerShdw>
                </a:effectLst>
                <a:latin typeface="+mj-lt"/>
              </a:rPr>
              <a:t>Strategy, Aim and the Idea behind these posts and stories</a:t>
            </a:r>
            <a:br>
              <a:rPr lang="en-GB" sz="2400" b="1" dirty="0">
                <a:solidFill>
                  <a:srgbClr val="002060"/>
                </a:solidFill>
                <a:effectLst>
                  <a:outerShdw blurRad="38100" dist="38100" dir="2700000" algn="tl">
                    <a:srgbClr val="000000">
                      <a:alpha val="43137"/>
                    </a:srgbClr>
                  </a:outerShdw>
                </a:effectLst>
                <a:latin typeface="Algerian" panose="04020705040A02060702" pitchFamily="82" charset="0"/>
              </a:rPr>
            </a:br>
            <a:endParaRPr lang="en-GB" dirty="0">
              <a:solidFill>
                <a:srgbClr val="FF0000"/>
              </a:solidFill>
            </a:endParaRPr>
          </a:p>
          <a:p>
            <a:pPr>
              <a:lnSpc>
                <a:spcPct val="110000"/>
              </a:lnSpc>
              <a:buFont typeface="Wingdings" panose="05000000000000000000" pitchFamily="2" charset="2"/>
              <a:buChar char="Ø"/>
            </a:pPr>
            <a:r>
              <a:rPr lang="en-GB" sz="4000" i="1" dirty="0">
                <a:solidFill>
                  <a:srgbClr val="002060"/>
                </a:solidFill>
              </a:rPr>
              <a:t>Ensures consistency:</a:t>
            </a:r>
            <a:r>
              <a:rPr lang="en-GB" sz="4000" dirty="0">
                <a:solidFill>
                  <a:srgbClr val="002060"/>
                </a:solidFill>
              </a:rPr>
              <a:t> </a:t>
            </a:r>
            <a:br>
              <a:rPr lang="en-GB" dirty="0"/>
            </a:br>
            <a:r>
              <a:rPr lang="en-GB" sz="2600" dirty="0"/>
              <a:t>Content calendar lays out all your marketing activities including past, present and future, so you can better see how each activity relates to the others. This feature allows you to plan a more consistent schedule of activities – and make sure that they all work together to build your brand.</a:t>
            </a:r>
            <a:br>
              <a:rPr lang="en-GB" sz="2600" dirty="0"/>
            </a:br>
            <a:endParaRPr lang="en-GB" sz="2600" dirty="0"/>
          </a:p>
          <a:p>
            <a:pPr>
              <a:lnSpc>
                <a:spcPct val="110000"/>
              </a:lnSpc>
            </a:pPr>
            <a:r>
              <a:rPr lang="en-GB" sz="2600" dirty="0"/>
              <a:t>A content calendar is a resource to plan, schedule, and organize content creation and publishing. Marketing teams rely on their content calendars to plan campaigns across different platforms—like the company's blog, email marketing, and social networks.</a:t>
            </a:r>
            <a:br>
              <a:rPr lang="en-GB" sz="2600" dirty="0"/>
            </a:br>
            <a:endParaRPr lang="en-GB" sz="2600" dirty="0"/>
          </a:p>
          <a:p>
            <a:pPr>
              <a:lnSpc>
                <a:spcPct val="110000"/>
              </a:lnSpc>
            </a:pPr>
            <a:r>
              <a:rPr lang="en-GB" sz="2600" dirty="0"/>
              <a:t>A content calendar is important to keep your content marketing well-organized and on track. It helps you with initial brainstorming, which saves you from last-minute disastrous planning and helps you produce content consistently.</a:t>
            </a:r>
          </a:p>
          <a:p>
            <a:pPr marL="0" indent="0">
              <a:lnSpc>
                <a:spcPct val="110000"/>
              </a:lnSpc>
              <a:buNone/>
            </a:pPr>
            <a:endParaRPr lang="en-GB" sz="2600" dirty="0"/>
          </a:p>
          <a:p>
            <a:pPr>
              <a:lnSpc>
                <a:spcPct val="120000"/>
              </a:lnSpc>
            </a:pPr>
            <a:r>
              <a:rPr lang="en-GB" sz="2600" dirty="0"/>
              <a:t>A social media calendar lets you plan, batch your work, avoid multitasking, and note down all your content ideas for later. Social media planning calendar tools even allow you to schedule social media posts ahead of time</a:t>
            </a:r>
          </a:p>
          <a:p>
            <a:endParaRPr lang="en-IN" dirty="0">
              <a:latin typeface="Amasis MT Pro Medium" panose="02040604050005020304" pitchFamily="18" charset="0"/>
            </a:endParaRPr>
          </a:p>
        </p:txBody>
      </p:sp>
    </p:spTree>
    <p:extLst>
      <p:ext uri="{BB962C8B-B14F-4D97-AF65-F5344CB8AC3E}">
        <p14:creationId xmlns:p14="http://schemas.microsoft.com/office/powerpoint/2010/main" val="388262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366B44D-02A4-ED16-2226-93AD5BCCA046}"/>
              </a:ext>
            </a:extLst>
          </p:cNvPr>
          <p:cNvSpPr>
            <a:spLocks noGrp="1"/>
          </p:cNvSpPr>
          <p:nvPr>
            <p:ph idx="1"/>
          </p:nvPr>
        </p:nvSpPr>
        <p:spPr>
          <a:xfrm>
            <a:off x="1534696" y="600502"/>
            <a:ext cx="9520158" cy="5336274"/>
          </a:xfrm>
        </p:spPr>
        <p:txBody>
          <a:bodyPr>
            <a:normAutofit fontScale="85000" lnSpcReduction="10000"/>
          </a:bodyPr>
          <a:lstStyle/>
          <a:p>
            <a:pPr marL="0" lvl="0" indent="0">
              <a:buNone/>
            </a:pPr>
            <a:r>
              <a:rPr lang="en-GB" sz="2800" b="1" i="1"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t> </a:t>
            </a:r>
            <a:r>
              <a:rPr lang="en-GB" sz="32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t>Content, Ideas &amp; Marketing strategies process</a:t>
            </a:r>
            <a:br>
              <a:rPr lang="en-GB" sz="28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rPr>
            </a:br>
            <a:endParaRPr lang="en-GB" sz="2800" b="1" i="1" u="sng" dirty="0">
              <a:solidFill>
                <a:schemeClr val="accent6">
                  <a:lumMod val="50000"/>
                </a:schemeClr>
              </a:solidFill>
              <a:effectLst>
                <a:outerShdw blurRad="38100" dist="38100" dir="2700000" algn="tl">
                  <a:srgbClr val="000000">
                    <a:alpha val="43137"/>
                  </a:srgbClr>
                </a:outerShdw>
              </a:effectLst>
              <a:latin typeface="Lucida Sans" panose="020B0602030504020204" pitchFamily="34" charset="0"/>
            </a:endParaRP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Adopt a unique angle with your content. Know Your Audience.</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Tap into current trends. </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Build evergreen content.</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Nurture your email subscribers.</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Create original research.</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Write your case studies. </a:t>
            </a:r>
          </a:p>
          <a:p>
            <a:pPr>
              <a:lnSpc>
                <a:spcPct val="200000"/>
              </a:lnSpc>
              <a:buFont typeface="Wingdings" panose="05000000000000000000" pitchFamily="2" charset="2"/>
              <a:buChar char="ü"/>
            </a:pPr>
            <a:r>
              <a:rPr lang="en-GB" sz="2000" b="1" dirty="0">
                <a:solidFill>
                  <a:srgbClr val="FF0000"/>
                </a:solidFill>
                <a:effectLst>
                  <a:outerShdw blurRad="38100" dist="38100" dir="2700000" algn="tl">
                    <a:srgbClr val="000000">
                      <a:alpha val="43137"/>
                    </a:srgbClr>
                  </a:outerShdw>
                </a:effectLst>
                <a:latin typeface="Bahnschrift Light" panose="020B0502040204020203" pitchFamily="34" charset="0"/>
                <a:cs typeface="Arial" panose="020B0604020202020204" pitchFamily="34" charset="0"/>
              </a:rPr>
              <a:t>Build Interactive Tools</a:t>
            </a:r>
            <a:r>
              <a:rPr lang="en-GB" sz="2000" dirty="0">
                <a:solidFill>
                  <a:srgbClr val="FF0000"/>
                </a:solidFill>
                <a:latin typeface="Bahnschrift Light" panose="020B0502040204020203" pitchFamily="34" charset="0"/>
                <a:cs typeface="Arial" panose="020B0604020202020204" pitchFamily="34" charset="0"/>
              </a:rPr>
              <a:t>.</a:t>
            </a:r>
            <a:endParaRPr lang="en-IN" dirty="0"/>
          </a:p>
        </p:txBody>
      </p:sp>
    </p:spTree>
    <p:extLst>
      <p:ext uri="{BB962C8B-B14F-4D97-AF65-F5344CB8AC3E}">
        <p14:creationId xmlns:p14="http://schemas.microsoft.com/office/powerpoint/2010/main" val="140559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51909D-6A37-E218-6DA0-8F5319F4157D}"/>
              </a:ext>
            </a:extLst>
          </p:cNvPr>
          <p:cNvSpPr>
            <a:spLocks noGrp="1"/>
          </p:cNvSpPr>
          <p:nvPr>
            <p:ph idx="1"/>
          </p:nvPr>
        </p:nvSpPr>
        <p:spPr>
          <a:xfrm>
            <a:off x="1419367" y="573206"/>
            <a:ext cx="9635487" cy="5336275"/>
          </a:xfrm>
        </p:spPr>
        <p:txBody>
          <a:bodyPr>
            <a:normAutofit fontScale="92500" lnSpcReduction="10000"/>
          </a:bodyPr>
          <a:lstStyle/>
          <a:p>
            <a:pPr>
              <a:lnSpc>
                <a:spcPct val="200000"/>
              </a:lnSpc>
              <a:buFont typeface="Wingdings" panose="05000000000000000000" pitchFamily="2" charset="2"/>
              <a:buChar char="ü"/>
            </a:pPr>
            <a:r>
              <a:rPr lang="en-IN"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Testimonials and Reviews.</a:t>
            </a:r>
          </a:p>
          <a:p>
            <a:pPr>
              <a:lnSpc>
                <a:spcPct val="200000"/>
              </a:lnSpc>
              <a:buFont typeface="Wingdings" panose="05000000000000000000" pitchFamily="2" charset="2"/>
              <a:buChar char="ü"/>
            </a:pPr>
            <a:r>
              <a:rPr lang="en-IN"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Repurpose content.</a:t>
            </a:r>
          </a:p>
          <a:p>
            <a:pPr>
              <a:lnSpc>
                <a:spcPct val="200000"/>
              </a:lnSpc>
              <a:buFont typeface="Wingdings" panose="05000000000000000000" pitchFamily="2" charset="2"/>
              <a:buChar char="ü"/>
            </a:pPr>
            <a:r>
              <a:rPr lang="en-IN"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Update old content.</a:t>
            </a:r>
          </a:p>
          <a:p>
            <a:pPr>
              <a:lnSpc>
                <a:spcPct val="200000"/>
              </a:lnSpc>
              <a:buFont typeface="Wingdings" panose="05000000000000000000" pitchFamily="2" charset="2"/>
              <a:buChar char="ü"/>
            </a:pPr>
            <a:r>
              <a:rPr lang="en-GB"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Encourage user-generated content.</a:t>
            </a:r>
          </a:p>
          <a:p>
            <a:pPr>
              <a:lnSpc>
                <a:spcPct val="200000"/>
              </a:lnSpc>
              <a:buFont typeface="Wingdings" panose="05000000000000000000" pitchFamily="2" charset="2"/>
              <a:buChar char="ü"/>
            </a:pPr>
            <a:r>
              <a:rPr lang="en-GB"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Guest Blogging.</a:t>
            </a:r>
          </a:p>
          <a:p>
            <a:pPr>
              <a:lnSpc>
                <a:spcPct val="200000"/>
              </a:lnSpc>
              <a:buFont typeface="Wingdings" panose="05000000000000000000" pitchFamily="2" charset="2"/>
              <a:buChar char="ü"/>
            </a:pPr>
            <a:r>
              <a:rPr lang="en-GB"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Create videos on social media.</a:t>
            </a:r>
          </a:p>
          <a:p>
            <a:pPr>
              <a:lnSpc>
                <a:spcPct val="200000"/>
              </a:lnSpc>
              <a:buFont typeface="Wingdings" panose="05000000000000000000" pitchFamily="2" charset="2"/>
              <a:buChar char="ü"/>
            </a:pPr>
            <a:r>
              <a:rPr lang="en-GB"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Host a podcast.</a:t>
            </a:r>
          </a:p>
          <a:p>
            <a:pPr>
              <a:lnSpc>
                <a:spcPct val="200000"/>
              </a:lnSpc>
              <a:buFont typeface="Wingdings" panose="05000000000000000000" pitchFamily="2" charset="2"/>
              <a:buChar char="ü"/>
            </a:pPr>
            <a:r>
              <a:rPr lang="en-GB" sz="2000" b="1" i="1" dirty="0">
                <a:solidFill>
                  <a:schemeClr val="accent5">
                    <a:lumMod val="75000"/>
                  </a:schemeClr>
                </a:solidFill>
                <a:effectLst>
                  <a:outerShdw blurRad="38100" dist="38100" dir="2700000" algn="tl">
                    <a:srgbClr val="000000">
                      <a:alpha val="43137"/>
                    </a:srgbClr>
                  </a:outerShdw>
                </a:effectLst>
                <a:latin typeface="Lucida Sans" panose="020B0602030504020204" pitchFamily="34" charset="0"/>
              </a:rPr>
              <a:t>Offer lead magnets in exchange for email</a:t>
            </a:r>
            <a:endParaRPr lang="en-IN" dirty="0"/>
          </a:p>
        </p:txBody>
      </p:sp>
    </p:spTree>
    <p:extLst>
      <p:ext uri="{BB962C8B-B14F-4D97-AF65-F5344CB8AC3E}">
        <p14:creationId xmlns:p14="http://schemas.microsoft.com/office/powerpoint/2010/main" val="2650872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BD0853-2243-56AE-A159-54850ED81978}"/>
              </a:ext>
            </a:extLst>
          </p:cNvPr>
          <p:cNvSpPr>
            <a:spLocks noGrp="1"/>
          </p:cNvSpPr>
          <p:nvPr>
            <p:ph idx="1"/>
          </p:nvPr>
        </p:nvSpPr>
        <p:spPr>
          <a:xfrm>
            <a:off x="1534696" y="641445"/>
            <a:ext cx="9520158" cy="5377218"/>
          </a:xfrm>
        </p:spPr>
        <p:txBody>
          <a:bodyPr>
            <a:normAutofit fontScale="77500" lnSpcReduction="20000"/>
          </a:bodyPr>
          <a:lstStyle/>
          <a:p>
            <a:pPr marL="0" indent="0">
              <a:buNone/>
            </a:pPr>
            <a:r>
              <a:rPr lang="en-GB" sz="3300" u="sng" dirty="0">
                <a:solidFill>
                  <a:srgbClr val="002060"/>
                </a:solidFill>
                <a:latin typeface="Bahnschrift SemiBold" panose="020B0502040204020203" pitchFamily="34" charset="0"/>
              </a:rPr>
              <a:t>Challenges encountered and lessons learned in marketing strategies</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Recruiting talent.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Maintaining a sufficient budget.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Generating leads.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Finding the right tools.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Being risk-averse.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Moving into new markets.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Retaining customers. </a:t>
            </a:r>
          </a:p>
          <a:p>
            <a:pPr>
              <a:lnSpc>
                <a:spcPct val="150000"/>
              </a:lnSpc>
              <a:buFont typeface="Wingdings" panose="05000000000000000000" pitchFamily="2" charset="2"/>
              <a:buChar char="Ø"/>
            </a:pPr>
            <a:r>
              <a:rPr lang="en-GB" b="1" i="1" dirty="0">
                <a:effectLst>
                  <a:outerShdw blurRad="38100" dist="38100" dir="2700000" algn="tl">
                    <a:srgbClr val="000000">
                      <a:alpha val="43137"/>
                    </a:srgbClr>
                  </a:outerShdw>
                </a:effectLst>
                <a:latin typeface="Lucida Sans" panose="020B0602030504020204" pitchFamily="34" charset="0"/>
              </a:rPr>
              <a:t>Retaining and training staff.</a:t>
            </a:r>
          </a:p>
          <a:p>
            <a:pPr>
              <a:lnSpc>
                <a:spcPct val="150000"/>
              </a:lnSpc>
              <a:buFont typeface="Wingdings" panose="05000000000000000000" pitchFamily="2" charset="2"/>
              <a:buChar char="Ø"/>
            </a:pPr>
            <a:r>
              <a:rPr lang="en-IN" b="1" i="1" dirty="0">
                <a:effectLst>
                  <a:outerShdw blurRad="38100" dist="38100" dir="2700000" algn="tl">
                    <a:srgbClr val="000000">
                      <a:alpha val="43137"/>
                    </a:srgbClr>
                  </a:outerShdw>
                </a:effectLst>
                <a:latin typeface="Lucida Sans" panose="020B0602030504020204" pitchFamily="34" charset="0"/>
              </a:rPr>
              <a:t>Choosing effective tactics.</a:t>
            </a:r>
          </a:p>
          <a:p>
            <a:pPr>
              <a:lnSpc>
                <a:spcPct val="150000"/>
              </a:lnSpc>
              <a:buFont typeface="Wingdings" panose="05000000000000000000" pitchFamily="2" charset="2"/>
              <a:buChar char="Ø"/>
            </a:pPr>
            <a:r>
              <a:rPr lang="en-IN" b="1" i="1" dirty="0">
                <a:effectLst>
                  <a:outerShdw blurRad="38100" dist="38100" dir="2700000" algn="tl">
                    <a:srgbClr val="000000">
                      <a:alpha val="43137"/>
                    </a:srgbClr>
                  </a:outerShdw>
                </a:effectLst>
                <a:latin typeface="Lucida Sans" panose="020B0602030504020204" pitchFamily="34" charset="0"/>
              </a:rPr>
              <a:t>Facing increased competition.</a:t>
            </a:r>
          </a:p>
          <a:p>
            <a:pPr marL="0" indent="0">
              <a:buNone/>
            </a:pPr>
            <a:endParaRPr lang="en-IN" dirty="0">
              <a:solidFill>
                <a:srgbClr val="002060"/>
              </a:solidFill>
            </a:endParaRPr>
          </a:p>
        </p:txBody>
      </p:sp>
    </p:spTree>
    <p:extLst>
      <p:ext uri="{BB962C8B-B14F-4D97-AF65-F5344CB8AC3E}">
        <p14:creationId xmlns:p14="http://schemas.microsoft.com/office/powerpoint/2010/main" val="537762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6CC03-FD8B-49ED-017E-D532A6988C96}"/>
              </a:ext>
            </a:extLst>
          </p:cNvPr>
          <p:cNvSpPr>
            <a:spLocks noGrp="1"/>
          </p:cNvSpPr>
          <p:nvPr>
            <p:ph type="title"/>
          </p:nvPr>
        </p:nvSpPr>
        <p:spPr>
          <a:xfrm>
            <a:off x="1534781" y="804520"/>
            <a:ext cx="3446956" cy="1049235"/>
          </a:xfrm>
        </p:spPr>
        <p:txBody>
          <a:bodyPr>
            <a:normAutofit/>
          </a:bodyPr>
          <a:lstStyle/>
          <a:p>
            <a:r>
              <a:rPr lang="en-GB" sz="3000" b="1" u="sng">
                <a:effectLst>
                  <a:outerShdw blurRad="38100" dist="38100" dir="2700000" algn="tl">
                    <a:srgbClr val="000000">
                      <a:alpha val="43137"/>
                    </a:srgbClr>
                  </a:outerShdw>
                </a:effectLst>
                <a:latin typeface="Bernard MT Condensed" panose="02050806060905020404" pitchFamily="18" charset="0"/>
              </a:rPr>
              <a:t>Part 4: Content Creation and Curation</a:t>
            </a:r>
            <a:endParaRPr lang="en-IN" sz="3000"/>
          </a:p>
        </p:txBody>
      </p:sp>
      <p:sp>
        <p:nvSpPr>
          <p:cNvPr id="3" name="Content Placeholder 2">
            <a:extLst>
              <a:ext uri="{FF2B5EF4-FFF2-40B4-BE49-F238E27FC236}">
                <a16:creationId xmlns:a16="http://schemas.microsoft.com/office/drawing/2014/main" id="{11D705A8-CD90-E776-7556-F6C2A051C0D6}"/>
              </a:ext>
            </a:extLst>
          </p:cNvPr>
          <p:cNvSpPr>
            <a:spLocks noGrp="1"/>
          </p:cNvSpPr>
          <p:nvPr>
            <p:ph idx="1"/>
          </p:nvPr>
        </p:nvSpPr>
        <p:spPr>
          <a:xfrm>
            <a:off x="1534696" y="2015732"/>
            <a:ext cx="3443408" cy="3450613"/>
          </a:xfrm>
        </p:spPr>
        <p:txBody>
          <a:bodyPr>
            <a:normAutofit/>
          </a:bodyPr>
          <a:lstStyle/>
          <a:p>
            <a:pPr marL="0" indent="0">
              <a:buNone/>
            </a:pPr>
            <a:r>
              <a:rPr lang="en-IN" dirty="0"/>
              <a:t>Format 1-</a:t>
            </a:r>
          </a:p>
          <a:p>
            <a:pPr marL="0" indent="0">
              <a:buNone/>
            </a:pPr>
            <a:endParaRPr lang="en-IN" dirty="0"/>
          </a:p>
        </p:txBody>
      </p:sp>
      <p:pic>
        <p:nvPicPr>
          <p:cNvPr id="5" name="Picture 4">
            <a:extLst>
              <a:ext uri="{FF2B5EF4-FFF2-40B4-BE49-F238E27FC236}">
                <a16:creationId xmlns:a16="http://schemas.microsoft.com/office/drawing/2014/main" id="{52ECE9A6-5648-6C74-721D-CEA1E79E9BE5}"/>
              </a:ext>
            </a:extLst>
          </p:cNvPr>
          <p:cNvPicPr>
            <a:picLocks noChangeAspect="1"/>
          </p:cNvPicPr>
          <p:nvPr/>
        </p:nvPicPr>
        <p:blipFill>
          <a:blip r:embed="rId2"/>
          <a:stretch>
            <a:fillRect/>
          </a:stretch>
        </p:blipFill>
        <p:spPr>
          <a:xfrm>
            <a:off x="6093926" y="1747612"/>
            <a:ext cx="4821551" cy="2603637"/>
          </a:xfrm>
          <a:prstGeom prst="rect">
            <a:avLst/>
          </a:prstGeom>
        </p:spPr>
      </p:pic>
    </p:spTree>
    <p:extLst>
      <p:ext uri="{BB962C8B-B14F-4D97-AF65-F5344CB8AC3E}">
        <p14:creationId xmlns:p14="http://schemas.microsoft.com/office/powerpoint/2010/main" val="3451274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09BD62-0A80-0421-768E-AE0F020DB3B9}"/>
              </a:ext>
            </a:extLst>
          </p:cNvPr>
          <p:cNvPicPr>
            <a:picLocks noGrp="1" noChangeAspect="1"/>
          </p:cNvPicPr>
          <p:nvPr>
            <p:ph idx="1"/>
          </p:nvPr>
        </p:nvPicPr>
        <p:blipFill>
          <a:blip r:embed="rId2"/>
          <a:stretch>
            <a:fillRect/>
          </a:stretch>
        </p:blipFill>
        <p:spPr>
          <a:xfrm>
            <a:off x="3361122" y="2188152"/>
            <a:ext cx="5868219" cy="3105583"/>
          </a:xfrm>
          <a:prstGeom prst="rect">
            <a:avLst/>
          </a:prstGeom>
          <a:ln w="228600" cap="sq" cmpd="thickThin">
            <a:solidFill>
              <a:srgbClr val="000000"/>
            </a:solidFill>
            <a:prstDash val="solid"/>
            <a:miter lim="800000"/>
          </a:ln>
          <a:effectLst>
            <a:innerShdw blurRad="76200">
              <a:srgbClr val="000000"/>
            </a:innerShdw>
          </a:effectLst>
        </p:spPr>
      </p:pic>
      <p:sp>
        <p:nvSpPr>
          <p:cNvPr id="7" name="TextBox 6">
            <a:extLst>
              <a:ext uri="{FF2B5EF4-FFF2-40B4-BE49-F238E27FC236}">
                <a16:creationId xmlns:a16="http://schemas.microsoft.com/office/drawing/2014/main" id="{6C4D9FD5-4F4B-9265-D4B0-D728C2A61579}"/>
              </a:ext>
            </a:extLst>
          </p:cNvPr>
          <p:cNvSpPr txBox="1"/>
          <p:nvPr/>
        </p:nvSpPr>
        <p:spPr>
          <a:xfrm>
            <a:off x="1812007" y="1231609"/>
            <a:ext cx="6107906" cy="461665"/>
          </a:xfrm>
          <a:prstGeom prst="rect">
            <a:avLst/>
          </a:prstGeom>
          <a:noFill/>
        </p:spPr>
        <p:txBody>
          <a:bodyPr wrap="square">
            <a:spAutoFit/>
          </a:bodyPr>
          <a:lstStyle/>
          <a:p>
            <a:pPr marL="0" indent="0">
              <a:buNone/>
            </a:pPr>
            <a:r>
              <a:rPr lang="en-IN" sz="2400" b="1" dirty="0"/>
              <a:t>Format -2</a:t>
            </a:r>
          </a:p>
        </p:txBody>
      </p:sp>
    </p:spTree>
    <p:extLst>
      <p:ext uri="{BB962C8B-B14F-4D97-AF65-F5344CB8AC3E}">
        <p14:creationId xmlns:p14="http://schemas.microsoft.com/office/powerpoint/2010/main" val="2805224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052162-E9AA-C93C-96A1-7476656395ED}"/>
              </a:ext>
            </a:extLst>
          </p:cNvPr>
          <p:cNvSpPr txBox="1"/>
          <p:nvPr/>
        </p:nvSpPr>
        <p:spPr>
          <a:xfrm>
            <a:off x="730854" y="631132"/>
            <a:ext cx="6107372" cy="523220"/>
          </a:xfrm>
          <a:prstGeom prst="rect">
            <a:avLst/>
          </a:prstGeom>
          <a:noFill/>
        </p:spPr>
        <p:txBody>
          <a:bodyPr wrap="square">
            <a:spAutoFit/>
          </a:bodyPr>
          <a:lstStyle/>
          <a:p>
            <a:pPr marL="0" indent="0">
              <a:buNone/>
            </a:pPr>
            <a:r>
              <a:rPr lang="en-IN" sz="2800" dirty="0"/>
              <a:t>Format-3</a:t>
            </a:r>
          </a:p>
        </p:txBody>
      </p:sp>
      <p:pic>
        <p:nvPicPr>
          <p:cNvPr id="2050" name="Picture 2" descr="Digit Insurance celebrates five-year anniversary, serves 30 million  customers since inception | Global Prime News">
            <a:extLst>
              <a:ext uri="{FF2B5EF4-FFF2-40B4-BE49-F238E27FC236}">
                <a16:creationId xmlns:a16="http://schemas.microsoft.com/office/drawing/2014/main" id="{2E7562C5-B9C4-8885-5BB9-49990EAB8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6212" y="631133"/>
            <a:ext cx="4191400" cy="55957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ushpa Virat Kohli GIF - Pushpa Virat Kohli Digit Insurance - Discover &amp;  Share GIFs">
            <a:extLst>
              <a:ext uri="{FF2B5EF4-FFF2-40B4-BE49-F238E27FC236}">
                <a16:creationId xmlns:a16="http://schemas.microsoft.com/office/drawing/2014/main" id="{292F4225-2374-760A-0C2E-6BD3F726A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8912" y="631133"/>
            <a:ext cx="5067300" cy="559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9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33278-74D0-4F9B-582D-60AA7CED36D4}"/>
              </a:ext>
            </a:extLst>
          </p:cNvPr>
          <p:cNvSpPr>
            <a:spLocks noGrp="1"/>
          </p:cNvSpPr>
          <p:nvPr>
            <p:ph idx="1"/>
          </p:nvPr>
        </p:nvSpPr>
        <p:spPr>
          <a:xfrm>
            <a:off x="792711" y="108486"/>
            <a:ext cx="9621839" cy="5268035"/>
          </a:xfrm>
        </p:spPr>
        <p:txBody>
          <a:bodyPr/>
          <a:lstStyle/>
          <a:p>
            <a:r>
              <a:rPr lang="en-GB" sz="2800" u="sng" dirty="0">
                <a:solidFill>
                  <a:srgbClr val="FFC000"/>
                </a:solidFill>
                <a:latin typeface="Forte" panose="03060902040502070203" pitchFamily="66" charset="0"/>
              </a:rPr>
              <a:t>Instagram Story</a:t>
            </a:r>
          </a:p>
          <a:p>
            <a:endParaRPr lang="en-IN" dirty="0"/>
          </a:p>
        </p:txBody>
      </p:sp>
      <p:pic>
        <p:nvPicPr>
          <p:cNvPr id="3074" name="Picture 2" descr="The Ouch Potato by Digit Insurance (@digitinsurance) • Instagram photos and  videos">
            <a:extLst>
              <a:ext uri="{FF2B5EF4-FFF2-40B4-BE49-F238E27FC236}">
                <a16:creationId xmlns:a16="http://schemas.microsoft.com/office/drawing/2014/main" id="{DF6172A9-93FF-2ED5-2294-6500ECF11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90" y="1294866"/>
            <a:ext cx="2681287" cy="48393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40D7BD-E9CF-5AF7-116F-2460F0DA6023}"/>
              </a:ext>
            </a:extLst>
          </p:cNvPr>
          <p:cNvPicPr>
            <a:picLocks noChangeAspect="1"/>
          </p:cNvPicPr>
          <p:nvPr/>
        </p:nvPicPr>
        <p:blipFill>
          <a:blip r:embed="rId3"/>
          <a:stretch>
            <a:fillRect/>
          </a:stretch>
        </p:blipFill>
        <p:spPr>
          <a:xfrm>
            <a:off x="3642562" y="1294866"/>
            <a:ext cx="7507659" cy="48393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46374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987B65-16CA-E56F-D512-15686CEF0785}"/>
              </a:ext>
            </a:extLst>
          </p:cNvPr>
          <p:cNvSpPr>
            <a:spLocks noGrp="1"/>
          </p:cNvSpPr>
          <p:nvPr>
            <p:ph idx="1"/>
          </p:nvPr>
        </p:nvSpPr>
        <p:spPr>
          <a:xfrm>
            <a:off x="1154869" y="0"/>
            <a:ext cx="9520158" cy="5540990"/>
          </a:xfrm>
        </p:spPr>
        <p:txBody>
          <a:bodyPr/>
          <a:lstStyle/>
          <a:p>
            <a:r>
              <a:rPr lang="en-GB" sz="3600" b="1" i="1" u="sng" dirty="0">
                <a:solidFill>
                  <a:srgbClr val="FFFF00"/>
                </a:solidFill>
                <a:effectLst>
                  <a:outerShdw blurRad="38100" dist="38100" dir="2700000" algn="tl">
                    <a:srgbClr val="000000">
                      <a:alpha val="43137"/>
                    </a:srgbClr>
                  </a:outerShdw>
                </a:effectLst>
                <a:latin typeface="Lucida Sans" panose="020B0602030504020204" pitchFamily="34" charset="0"/>
              </a:rPr>
              <a:t>Insight Tool Analyse</a:t>
            </a:r>
            <a:endParaRPr lang="en-IN" sz="3600" b="1" i="1" u="sng" dirty="0">
              <a:solidFill>
                <a:srgbClr val="FFFF00"/>
              </a:solidFill>
              <a:effectLst>
                <a:outerShdw blurRad="38100" dist="38100" dir="2700000" algn="tl">
                  <a:srgbClr val="000000">
                    <a:alpha val="43137"/>
                  </a:srgbClr>
                </a:outerShdw>
              </a:effectLst>
              <a:latin typeface="Lucida Sans" panose="020B0602030504020204" pitchFamily="34" charset="0"/>
            </a:endParaRPr>
          </a:p>
          <a:p>
            <a:endParaRPr lang="en-IN" dirty="0"/>
          </a:p>
        </p:txBody>
      </p:sp>
      <p:pic>
        <p:nvPicPr>
          <p:cNvPr id="5" name="Picture 4">
            <a:extLst>
              <a:ext uri="{FF2B5EF4-FFF2-40B4-BE49-F238E27FC236}">
                <a16:creationId xmlns:a16="http://schemas.microsoft.com/office/drawing/2014/main" id="{2F96192D-9EE9-4755-9125-1002821DAA81}"/>
              </a:ext>
            </a:extLst>
          </p:cNvPr>
          <p:cNvPicPr>
            <a:picLocks noChangeAspect="1"/>
          </p:cNvPicPr>
          <p:nvPr/>
        </p:nvPicPr>
        <p:blipFill>
          <a:blip r:embed="rId2"/>
          <a:stretch>
            <a:fillRect/>
          </a:stretch>
        </p:blipFill>
        <p:spPr>
          <a:xfrm>
            <a:off x="915482" y="1030406"/>
            <a:ext cx="5545386" cy="4988256"/>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4AFE2A5A-43F0-7BB8-C46A-F89CE73AF079}"/>
              </a:ext>
            </a:extLst>
          </p:cNvPr>
          <p:cNvPicPr>
            <a:picLocks noChangeAspect="1"/>
          </p:cNvPicPr>
          <p:nvPr/>
        </p:nvPicPr>
        <p:blipFill>
          <a:blip r:embed="rId3"/>
          <a:stretch>
            <a:fillRect/>
          </a:stretch>
        </p:blipFill>
        <p:spPr>
          <a:xfrm>
            <a:off x="6675181" y="971550"/>
            <a:ext cx="5213200" cy="518636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61810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06CF70-32F0-207F-B9CB-34B8F858A589}"/>
              </a:ext>
            </a:extLst>
          </p:cNvPr>
          <p:cNvSpPr>
            <a:spLocks noGrp="1"/>
          </p:cNvSpPr>
          <p:nvPr>
            <p:ph idx="1"/>
          </p:nvPr>
        </p:nvSpPr>
        <p:spPr>
          <a:xfrm>
            <a:off x="1335921" y="204718"/>
            <a:ext cx="9520158" cy="6264321"/>
          </a:xfrm>
        </p:spPr>
        <p:txBody>
          <a:bodyPr>
            <a:normAutofit fontScale="32500" lnSpcReduction="20000"/>
          </a:bodyPr>
          <a:lstStyle/>
          <a:p>
            <a:pPr marL="0" indent="0" algn="ctr">
              <a:buNone/>
            </a:pPr>
            <a:r>
              <a:rPr lang="en-GB" sz="11200" b="1" u="sng" dirty="0">
                <a:solidFill>
                  <a:schemeClr val="tx1">
                    <a:lumMod val="95000"/>
                    <a:lumOff val="5000"/>
                  </a:schemeClr>
                </a:solidFill>
                <a:effectLst>
                  <a:outerShdw blurRad="38100" dist="38100" dir="2700000" algn="tl">
                    <a:srgbClr val="000000">
                      <a:alpha val="43137"/>
                    </a:srgbClr>
                  </a:outerShdw>
                </a:effectLst>
                <a:latin typeface="Lucida Handwriting" panose="03010101010101010101" pitchFamily="66" charset="0"/>
              </a:rPr>
              <a:t>Strategies and Areas for Improvement </a:t>
            </a:r>
            <a:br>
              <a:rPr lang="en-GB" sz="2000" b="1" u="sng" dirty="0">
                <a:effectLst>
                  <a:outerShdw blurRad="38100" dist="38100" dir="2700000" algn="tl">
                    <a:srgbClr val="000000">
                      <a:alpha val="43137"/>
                    </a:srgbClr>
                  </a:outerShdw>
                </a:effectLst>
                <a:latin typeface="Lucida Handwriting" panose="03010101010101010101" pitchFamily="66" charset="0"/>
              </a:rPr>
            </a:br>
            <a:endParaRPr lang="en-GB" sz="2000" b="1" u="sng" dirty="0">
              <a:effectLst>
                <a:outerShdw blurRad="38100" dist="38100" dir="2700000" algn="tl">
                  <a:srgbClr val="000000">
                    <a:alpha val="43137"/>
                  </a:srgbClr>
                </a:outerShdw>
              </a:effectLst>
              <a:latin typeface="Lucida Handwriting" panose="03010101010101010101" pitchFamily="66" charset="0"/>
            </a:endParaRPr>
          </a:p>
          <a:p>
            <a:r>
              <a:rPr lang="en-GB" sz="8000" dirty="0">
                <a:latin typeface="Bodoni MT" panose="02070603080606020203" pitchFamily="18" charset="0"/>
              </a:rPr>
              <a:t>Redefine your marketing strategy as per your goals.</a:t>
            </a:r>
          </a:p>
          <a:p>
            <a:r>
              <a:rPr lang="en-GB" sz="8000" dirty="0">
                <a:latin typeface="Bodoni MT" panose="02070603080606020203" pitchFamily="18" charset="0"/>
              </a:rPr>
              <a:t>Create/hire your digital marketing team.</a:t>
            </a:r>
          </a:p>
          <a:p>
            <a:r>
              <a:rPr lang="en-GB" sz="8000" dirty="0">
                <a:latin typeface="Bodoni MT" panose="02070603080606020203" pitchFamily="18" charset="0"/>
              </a:rPr>
              <a:t>Focus on SML.</a:t>
            </a:r>
          </a:p>
          <a:p>
            <a:r>
              <a:rPr lang="en-GB" sz="8000" dirty="0">
                <a:latin typeface="Bodoni MT" panose="02070603080606020203" pitchFamily="18" charset="0"/>
              </a:rPr>
              <a:t>Create multi-channel campaigns.</a:t>
            </a:r>
          </a:p>
          <a:p>
            <a:r>
              <a:rPr lang="en-GB" sz="8000" dirty="0">
                <a:latin typeface="Bodoni MT" panose="02070603080606020203" pitchFamily="18" charset="0"/>
              </a:rPr>
              <a:t>Develop an exceptional content creation strategy.</a:t>
            </a:r>
          </a:p>
          <a:p>
            <a:r>
              <a:rPr lang="en-GB" sz="8000" dirty="0">
                <a:latin typeface="Bodoni MT" panose="02070603080606020203" pitchFamily="18" charset="0"/>
              </a:rPr>
              <a:t>Optimize the content.</a:t>
            </a:r>
          </a:p>
          <a:p>
            <a:r>
              <a:rPr lang="en-GB" sz="8000" dirty="0">
                <a:latin typeface="Bodoni MT" panose="02070603080606020203" pitchFamily="18" charset="0"/>
              </a:rPr>
              <a:t>Rely on automation.</a:t>
            </a:r>
          </a:p>
          <a:p>
            <a:r>
              <a:rPr lang="en-GB" sz="8000" dirty="0">
                <a:latin typeface="Bodoni MT" panose="02070603080606020203" pitchFamily="18" charset="0"/>
              </a:rPr>
              <a:t>Continuous improvement is the key.</a:t>
            </a:r>
          </a:p>
          <a:p>
            <a:endParaRPr lang="en-IN" dirty="0"/>
          </a:p>
        </p:txBody>
      </p:sp>
    </p:spTree>
    <p:extLst>
      <p:ext uri="{BB962C8B-B14F-4D97-AF65-F5344CB8AC3E}">
        <p14:creationId xmlns:p14="http://schemas.microsoft.com/office/powerpoint/2010/main" val="3096483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E660-42E0-6548-E405-C66B1D197B2C}"/>
              </a:ext>
            </a:extLst>
          </p:cNvPr>
          <p:cNvSpPr>
            <a:spLocks noGrp="1"/>
          </p:cNvSpPr>
          <p:nvPr>
            <p:ph type="title"/>
          </p:nvPr>
        </p:nvSpPr>
        <p:spPr>
          <a:xfrm>
            <a:off x="1294362" y="342420"/>
            <a:ext cx="9603275" cy="1049235"/>
          </a:xfrm>
        </p:spPr>
        <p:txBody>
          <a:bodyPr/>
          <a:lstStyle/>
          <a:p>
            <a:r>
              <a:rPr lang="en-IN" dirty="0">
                <a:solidFill>
                  <a:srgbClr val="002060"/>
                </a:solidFill>
                <a:latin typeface="Algerian" panose="04020705040A02060702" pitchFamily="82" charset="0"/>
              </a:rPr>
              <a:t>Part-1: brand study, competitor analysis &amp; buyer’s/ Audience’s persona  </a:t>
            </a:r>
          </a:p>
        </p:txBody>
      </p:sp>
      <p:sp useBgFill="1">
        <p:nvSpPr>
          <p:cNvPr id="3" name="Content Placeholder 2">
            <a:extLst>
              <a:ext uri="{FF2B5EF4-FFF2-40B4-BE49-F238E27FC236}">
                <a16:creationId xmlns:a16="http://schemas.microsoft.com/office/drawing/2014/main" id="{60EE6D78-DB6B-C37B-64BD-5CBE73BA3896}"/>
              </a:ext>
            </a:extLst>
          </p:cNvPr>
          <p:cNvSpPr>
            <a:spLocks noGrp="1"/>
          </p:cNvSpPr>
          <p:nvPr>
            <p:ph idx="1"/>
          </p:nvPr>
        </p:nvSpPr>
        <p:spPr>
          <a:xfrm>
            <a:off x="1294362" y="1391655"/>
            <a:ext cx="9603275" cy="4490530"/>
          </a:xfrm>
        </p:spPr>
        <p:txBody>
          <a:bodyPr>
            <a:normAutofit/>
          </a:bodyPr>
          <a:lstStyle/>
          <a:p>
            <a:pPr marL="0" indent="0">
              <a:buNone/>
            </a:pPr>
            <a:r>
              <a:rPr lang="en-IN" sz="2400" b="1" dirty="0"/>
              <a:t>Topic : Digit Insurance ( Go Digit General Insurance limited-2016)</a:t>
            </a:r>
          </a:p>
          <a:p>
            <a:pPr marL="0" indent="0">
              <a:buNone/>
            </a:pPr>
            <a:r>
              <a:rPr lang="en-IN" sz="2400" b="1" dirty="0"/>
              <a:t>Introduction :</a:t>
            </a:r>
          </a:p>
          <a:p>
            <a:pPr>
              <a:buFont typeface="Wingdings" panose="05000000000000000000" pitchFamily="2" charset="2"/>
              <a:buChar char="Ø"/>
            </a:pPr>
            <a:r>
              <a:rPr lang="en-IN" dirty="0"/>
              <a:t>Digit insurance is a general insurance company started by Kamesh Goyal in 2016 and backed y the Fairfax Group. Its service include car insurance , travel insurance, home insurance, commercial vehicle insurance, and shop insurance. </a:t>
            </a:r>
          </a:p>
          <a:p>
            <a:pPr>
              <a:buFont typeface="Wingdings" panose="05000000000000000000" pitchFamily="2" charset="2"/>
              <a:buChar char="Ø"/>
            </a:pPr>
            <a:r>
              <a:rPr lang="en-IN" dirty="0"/>
              <a:t>Digit insurance is a security provider for all conceivable life instabilities. It provides a range of insurance plans, such as bike insurance, commercial vehicle insurance, auto insurance, health insurance, and travel insurance, among all others. All of these are mode to provide coverage for its clients with the least amount of hassle possible,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192143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C18D1-26DA-1BCA-B77D-BEAF7D85D27F}"/>
              </a:ext>
            </a:extLst>
          </p:cNvPr>
          <p:cNvSpPr>
            <a:spLocks noGrp="1"/>
          </p:cNvSpPr>
          <p:nvPr>
            <p:ph idx="1"/>
          </p:nvPr>
        </p:nvSpPr>
        <p:spPr>
          <a:xfrm>
            <a:off x="628610" y="797910"/>
            <a:ext cx="5467239" cy="3450613"/>
          </a:xfrm>
        </p:spPr>
        <p:txBody>
          <a:bodyPr>
            <a:normAutofit/>
          </a:bodyPr>
          <a:lstStyle/>
          <a:p>
            <a:r>
              <a:rPr lang="en-GB" sz="2400" dirty="0">
                <a:latin typeface="Algerian" panose="04020705040A02060702" pitchFamily="82" charset="0"/>
              </a:rPr>
              <a:t>Designs/Video Editing </a:t>
            </a:r>
          </a:p>
          <a:p>
            <a:pPr marL="0" indent="0">
              <a:buNone/>
            </a:pPr>
            <a:r>
              <a:rPr lang="en-GB" sz="2800" dirty="0">
                <a:latin typeface="Abadi Extra Light" panose="020F0502020204030204" pitchFamily="34" charset="0"/>
              </a:rPr>
              <a:t>Tools formation </a:t>
            </a:r>
          </a:p>
          <a:p>
            <a:pPr marL="0" indent="0">
              <a:buNone/>
            </a:pPr>
            <a:endParaRPr lang="en-IN" dirty="0"/>
          </a:p>
        </p:txBody>
      </p:sp>
      <p:pic>
        <p:nvPicPr>
          <p:cNvPr id="4098" name="Picture 2" descr="Transparency Report 4.0">
            <a:extLst>
              <a:ext uri="{FF2B5EF4-FFF2-40B4-BE49-F238E27FC236}">
                <a16:creationId xmlns:a16="http://schemas.microsoft.com/office/drawing/2014/main" id="{BB6354C2-0FF8-0CB8-237E-DACB8FBF31B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62335" y="481109"/>
            <a:ext cx="5819142" cy="24919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ushma Ranawat - Legal Officer - Digit Insurance | LinkedIn">
            <a:extLst>
              <a:ext uri="{FF2B5EF4-FFF2-40B4-BE49-F238E27FC236}">
                <a16:creationId xmlns:a16="http://schemas.microsoft.com/office/drawing/2014/main" id="{E938EE0B-F499-E65C-B2D3-358160EDBA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38162" y="2973015"/>
            <a:ext cx="5819142" cy="3273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666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C8E0A-F3AC-90F1-3CA6-534E3E6C57FD}"/>
              </a:ext>
            </a:extLst>
          </p:cNvPr>
          <p:cNvSpPr>
            <a:spLocks noGrp="1"/>
          </p:cNvSpPr>
          <p:nvPr>
            <p:ph type="title"/>
          </p:nvPr>
        </p:nvSpPr>
        <p:spPr/>
        <p:txBody>
          <a:bodyPr/>
          <a:lstStyle/>
          <a:p>
            <a:r>
              <a:rPr lang="en-GB" sz="3200" dirty="0">
                <a:latin typeface="Algerian" panose="04020705040A02060702" pitchFamily="82" charset="0"/>
              </a:rPr>
              <a:t>Designs/Video Editing </a:t>
            </a:r>
            <a:br>
              <a:rPr lang="en-GB" sz="3200" dirty="0">
                <a:latin typeface="Algerian" panose="04020705040A02060702" pitchFamily="82" charset="0"/>
              </a:rPr>
            </a:br>
            <a:endParaRPr lang="en-IN" dirty="0"/>
          </a:p>
        </p:txBody>
      </p:sp>
      <p:sp>
        <p:nvSpPr>
          <p:cNvPr id="3" name="Text Placeholder 2">
            <a:extLst>
              <a:ext uri="{FF2B5EF4-FFF2-40B4-BE49-F238E27FC236}">
                <a16:creationId xmlns:a16="http://schemas.microsoft.com/office/drawing/2014/main" id="{A5FDC30E-0914-66C2-4565-E6B166F618F1}"/>
              </a:ext>
            </a:extLst>
          </p:cNvPr>
          <p:cNvSpPr>
            <a:spLocks noGrp="1"/>
          </p:cNvSpPr>
          <p:nvPr>
            <p:ph type="body" idx="1"/>
          </p:nvPr>
        </p:nvSpPr>
        <p:spPr/>
        <p:txBody>
          <a:bodyPr/>
          <a:lstStyle/>
          <a:p>
            <a:r>
              <a:rPr lang="en-IN" dirty="0"/>
              <a:t>Video making </a:t>
            </a:r>
          </a:p>
        </p:txBody>
      </p:sp>
      <p:pic>
        <p:nvPicPr>
          <p:cNvPr id="7" name="WhatsApp Video 2023-08-04 at 13.49.47">
            <a:hlinkClick r:id="" action="ppaction://media"/>
            <a:extLst>
              <a:ext uri="{FF2B5EF4-FFF2-40B4-BE49-F238E27FC236}">
                <a16:creationId xmlns:a16="http://schemas.microsoft.com/office/drawing/2014/main" id="{E084751F-F937-55C2-BFBD-F56368DE86CA}"/>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1535113" y="2849563"/>
            <a:ext cx="4608512" cy="2592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 Placeholder 4">
            <a:extLst>
              <a:ext uri="{FF2B5EF4-FFF2-40B4-BE49-F238E27FC236}">
                <a16:creationId xmlns:a16="http://schemas.microsoft.com/office/drawing/2014/main" id="{A8B5F1D2-5293-17C9-994E-089A65D5AF91}"/>
              </a:ext>
            </a:extLst>
          </p:cNvPr>
          <p:cNvSpPr>
            <a:spLocks noGrp="1"/>
          </p:cNvSpPr>
          <p:nvPr>
            <p:ph type="body" sz="quarter" idx="3"/>
          </p:nvPr>
        </p:nvSpPr>
        <p:spPr/>
        <p:txBody>
          <a:bodyPr/>
          <a:lstStyle/>
          <a:p>
            <a:r>
              <a:rPr lang="en-IN" dirty="0"/>
              <a:t>Video making </a:t>
            </a:r>
          </a:p>
        </p:txBody>
      </p:sp>
      <p:pic>
        <p:nvPicPr>
          <p:cNvPr id="8" name="WhatsApp Video 2023-08-04 at 13.48.41 (1)">
            <a:hlinkClick r:id="" action="ppaction://media"/>
            <a:extLst>
              <a:ext uri="{FF2B5EF4-FFF2-40B4-BE49-F238E27FC236}">
                <a16:creationId xmlns:a16="http://schemas.microsoft.com/office/drawing/2014/main" id="{B568C60A-4779-331C-C570-9F76BF8CE02B}"/>
              </a:ext>
            </a:extLst>
          </p:cNvPr>
          <p:cNvPicPr>
            <a:picLocks noGrp="1" noChangeAspect="1"/>
          </p:cNvPicPr>
          <p:nvPr>
            <p:ph sz="quarter" idx="4"/>
            <a:videoFile r:link="rId4"/>
            <p:extLst>
              <p:ext uri="{DAA4B4D4-6D71-4841-9C94-3DE7FCFB9230}">
                <p14:media xmlns:p14="http://schemas.microsoft.com/office/powerpoint/2010/main" r:embed="rId3"/>
              </p:ext>
            </p:extLst>
          </p:nvPr>
        </p:nvPicPr>
        <p:blipFill>
          <a:blip r:embed="rId7"/>
          <a:stretch>
            <a:fillRect/>
          </a:stretch>
        </p:blipFill>
        <p:spPr>
          <a:xfrm>
            <a:off x="6318913" y="2849563"/>
            <a:ext cx="3971499" cy="26384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211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0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8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EE696-4C7B-81F4-DFEF-CD574532A92C}"/>
              </a:ext>
            </a:extLst>
          </p:cNvPr>
          <p:cNvSpPr>
            <a:spLocks noGrp="1"/>
          </p:cNvSpPr>
          <p:nvPr>
            <p:ph idx="1"/>
          </p:nvPr>
        </p:nvSpPr>
        <p:spPr>
          <a:xfrm>
            <a:off x="593105" y="436258"/>
            <a:ext cx="2834846" cy="3288636"/>
          </a:xfrm>
        </p:spPr>
        <p:txBody>
          <a:bodyPr>
            <a:normAutofit/>
          </a:bodyPr>
          <a:lstStyle/>
          <a:p>
            <a:r>
              <a:rPr lang="en-IN" dirty="0"/>
              <a:t> </a:t>
            </a:r>
            <a:r>
              <a:rPr lang="en-IN" sz="2800" dirty="0"/>
              <a:t>Social Media Ad Campaign</a:t>
            </a:r>
          </a:p>
        </p:txBody>
      </p:sp>
      <p:pic>
        <p:nvPicPr>
          <p:cNvPr id="1026" name="Picture 2" descr="Digit Insurance Launches 3 New Health Plans">
            <a:extLst>
              <a:ext uri="{FF2B5EF4-FFF2-40B4-BE49-F238E27FC236}">
                <a16:creationId xmlns:a16="http://schemas.microsoft.com/office/drawing/2014/main" id="{ED5329CC-E0CA-0330-DEEF-15EF3F9B39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101" b="-1"/>
          <a:stretch/>
        </p:blipFill>
        <p:spPr bwMode="auto">
          <a:xfrm>
            <a:off x="490988" y="2253630"/>
            <a:ext cx="3422140" cy="3377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emium Vector | Insurance and health social media post collection template  | Social media branding design, Social media infographic design, Social  media infographic">
            <a:extLst>
              <a:ext uri="{FF2B5EF4-FFF2-40B4-BE49-F238E27FC236}">
                <a16:creationId xmlns:a16="http://schemas.microsoft.com/office/drawing/2014/main" id="{3BAB3C59-FDC7-3FDD-318B-58AFA86FC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83" r="14266" b="4"/>
          <a:stretch/>
        </p:blipFill>
        <p:spPr bwMode="auto">
          <a:xfrm>
            <a:off x="8663686" y="1124571"/>
            <a:ext cx="2251790" cy="22162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1 Insurance Social Media Content Ideas to Grow Your Brand Online">
            <a:extLst>
              <a:ext uri="{FF2B5EF4-FFF2-40B4-BE49-F238E27FC236}">
                <a16:creationId xmlns:a16="http://schemas.microsoft.com/office/drawing/2014/main" id="{8DF82575-C30C-742F-79AE-6E53758394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 r="14210" b="-1"/>
          <a:stretch/>
        </p:blipFill>
        <p:spPr bwMode="auto">
          <a:xfrm>
            <a:off x="8663686" y="3504056"/>
            <a:ext cx="2255303" cy="14760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igit Insurance in Tollygunge Circular Road-Tollygunge,Kolkata - Best GO  DIGIT-Car Insurance Agents in Kolkata - Justdial">
            <a:extLst>
              <a:ext uri="{FF2B5EF4-FFF2-40B4-BE49-F238E27FC236}">
                <a16:creationId xmlns:a16="http://schemas.microsoft.com/office/drawing/2014/main" id="{9C0000CD-4E86-1BB0-31F0-F90B264E5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1905" y="705801"/>
            <a:ext cx="3776076" cy="443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169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26389-A083-647D-B767-56B1291F7B2E}"/>
              </a:ext>
            </a:extLst>
          </p:cNvPr>
          <p:cNvSpPr>
            <a:spLocks noGrp="1"/>
          </p:cNvSpPr>
          <p:nvPr>
            <p:ph idx="1"/>
          </p:nvPr>
        </p:nvSpPr>
        <p:spPr>
          <a:xfrm>
            <a:off x="1534696" y="457200"/>
            <a:ext cx="9520158" cy="5674659"/>
          </a:xfrm>
        </p:spPr>
        <p:txBody>
          <a:bodyPr>
            <a:normAutofit fontScale="92500" lnSpcReduction="20000"/>
          </a:bodyPr>
          <a:lstStyle/>
          <a:p>
            <a:r>
              <a:rPr lang="en-GB" sz="3200" b="1" i="1" u="sng" dirty="0">
                <a:solidFill>
                  <a:schemeClr val="accent4"/>
                </a:solidFill>
                <a:effectLst>
                  <a:outerShdw blurRad="38100" dist="38100" dir="2700000" algn="tl">
                    <a:srgbClr val="000000">
                      <a:alpha val="43137"/>
                    </a:srgbClr>
                  </a:outerShdw>
                </a:effectLst>
                <a:latin typeface="Lucida Sans" panose="020B0602030504020204" pitchFamily="34" charset="0"/>
              </a:rPr>
              <a:t>Advertising Goals.</a:t>
            </a:r>
            <a:br>
              <a:rPr lang="en-GB" b="1" dirty="0"/>
            </a:br>
            <a:br>
              <a:rPr lang="en-GB" b="1" dirty="0">
                <a:solidFill>
                  <a:srgbClr val="FF0000"/>
                </a:solidFill>
              </a:rPr>
            </a:br>
            <a:r>
              <a:rPr lang="en-GB" b="1" dirty="0">
                <a:effectLst>
                  <a:outerShdw blurRad="38100" dist="38100" dir="2700000" algn="tl">
                    <a:srgbClr val="000000">
                      <a:alpha val="43137"/>
                    </a:srgbClr>
                  </a:outerShdw>
                </a:effectLst>
              </a:rPr>
              <a:t>Brand Awareness:</a:t>
            </a:r>
            <a:br>
              <a:rPr lang="en-GB" b="1" dirty="0"/>
            </a:br>
            <a:r>
              <a:rPr lang="en-US" b="0" i="0" dirty="0">
                <a:effectLst>
                  <a:outerShdw blurRad="38100" dist="38100" dir="2700000" algn="tl">
                    <a:srgbClr val="000000">
                      <a:alpha val="43137"/>
                    </a:srgbClr>
                  </a:outerShdw>
                </a:effectLst>
              </a:rPr>
              <a:t>Brand awareness refers to the level of familiarity consumers have with a particular brand. It is measured by how well consumers can recognize the brand's logo, name, products, and other assets.</a:t>
            </a:r>
            <a:br>
              <a:rPr lang="en-US" b="0" i="0" dirty="0">
                <a:effectLst>
                  <a:outerShdw blurRad="38100" dist="38100" dir="2700000" algn="tl">
                    <a:srgbClr val="000000">
                      <a:alpha val="43137"/>
                    </a:srgbClr>
                  </a:outerShdw>
                </a:effectLst>
              </a:rPr>
            </a:br>
            <a:br>
              <a:rPr lang="en-US" b="0" i="0" dirty="0">
                <a:effectLst/>
              </a:rPr>
            </a:br>
            <a:r>
              <a:rPr lang="en-GB" b="1" dirty="0">
                <a:effectLst>
                  <a:outerShdw blurRad="38100" dist="38100" dir="2700000" algn="tl">
                    <a:srgbClr val="000000">
                      <a:alpha val="43137"/>
                    </a:srgbClr>
                  </a:outerShdw>
                </a:effectLst>
              </a:rPr>
              <a:t>Driving website traffic:</a:t>
            </a:r>
            <a:br>
              <a:rPr lang="en-GB" b="1" dirty="0"/>
            </a:br>
            <a:r>
              <a:rPr lang="en-US" dirty="0">
                <a:effectLst>
                  <a:outerShdw blurRad="38100" dist="38100" dir="2700000" algn="tl">
                    <a:srgbClr val="000000">
                      <a:alpha val="43137"/>
                    </a:srgbClr>
                  </a:outerShdw>
                </a:effectLst>
              </a:rPr>
              <a:t>Website traffic refers to the volume of users visiting a website. How many people visit a website will depend on the website's purpose, the visitors' own goals, and the way in which they discovered the site.</a:t>
            </a: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b="1" dirty="0">
                <a:effectLst>
                  <a:outerShdw blurRad="38100" dist="38100" dir="2700000" algn="tl">
                    <a:srgbClr val="000000">
                      <a:alpha val="43137"/>
                    </a:srgbClr>
                  </a:outerShdw>
                </a:effectLst>
              </a:rPr>
              <a:t>Generating leads:</a:t>
            </a:r>
            <a:br>
              <a:rPr lang="en-US" b="1" i="0" dirty="0">
                <a:effectLst/>
              </a:rPr>
            </a:br>
            <a:r>
              <a:rPr lang="en-US" dirty="0">
                <a:effectLst>
                  <a:outerShdw blurRad="38100" dist="38100" dir="2700000" algn="tl">
                    <a:srgbClr val="000000">
                      <a:alpha val="43137"/>
                    </a:srgbClr>
                  </a:outerShdw>
                </a:effectLst>
              </a:rPr>
              <a:t>Lead generation is the process of generating consumer interest for a product or service with the goal of turning that interest into a sale. In online marketing this typically involves collecting a visitor's contact information (called a “lead”) via a web form.</a:t>
            </a:r>
            <a:endParaRPr lang="en-IN" dirty="0">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3054748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D55F0-AB3F-88F8-73D6-D3C8C6DE9803}"/>
              </a:ext>
            </a:extLst>
          </p:cNvPr>
          <p:cNvSpPr>
            <a:spLocks noGrp="1"/>
          </p:cNvSpPr>
          <p:nvPr>
            <p:ph idx="1"/>
          </p:nvPr>
        </p:nvSpPr>
        <p:spPr>
          <a:xfrm>
            <a:off x="1534696" y="685800"/>
            <a:ext cx="9520158" cy="5230906"/>
          </a:xfrm>
        </p:spPr>
        <p:txBody>
          <a:bodyPr>
            <a:normAutofit fontScale="92500" lnSpcReduction="10000"/>
          </a:bodyPr>
          <a:lstStyle/>
          <a:p>
            <a:pPr>
              <a:buFont typeface="Wingdings" panose="05000000000000000000" pitchFamily="2" charset="2"/>
              <a:buChar char="Ø"/>
            </a:pPr>
            <a:r>
              <a:rPr lang="en-GB" sz="5400" b="1" dirty="0">
                <a:solidFill>
                  <a:srgbClr val="FF0000"/>
                </a:solidFill>
                <a:effectLst>
                  <a:outerShdw blurRad="38100" dist="38100" dir="2700000" algn="tl">
                    <a:srgbClr val="000000">
                      <a:alpha val="43137"/>
                    </a:srgbClr>
                  </a:outerShdw>
                </a:effectLst>
              </a:rPr>
              <a:t>Audience Targeting:</a:t>
            </a:r>
            <a:br>
              <a:rPr lang="en-GB" sz="5400" b="1" dirty="0">
                <a:solidFill>
                  <a:srgbClr val="FF0000"/>
                </a:solidFill>
                <a:effectLst>
                  <a:outerShdw blurRad="38100" dist="38100" dir="2700000" algn="tl">
                    <a:srgbClr val="000000">
                      <a:alpha val="43137"/>
                    </a:srgbClr>
                  </a:outerShdw>
                </a:effectLst>
              </a:rPr>
            </a:br>
            <a:br>
              <a:rPr lang="en-GB" b="1" dirty="0"/>
            </a:br>
            <a:r>
              <a:rPr lang="en-US" b="1" dirty="0">
                <a:effectLst>
                  <a:outerShdw blurRad="38100" dist="38100" dir="2700000" algn="tl">
                    <a:srgbClr val="000000">
                      <a:alpha val="43137"/>
                    </a:srgbClr>
                  </a:outerShdw>
                </a:effectLst>
                <a:cs typeface="Arial" panose="020B0604020202020204" pitchFamily="34" charset="0"/>
              </a:rPr>
              <a:t>Your target audience refers to the specific group of consumers most likely to want your product or service, and therefore, the group of people who should see your ad campaigns. Target audience may be dictated by age, gender, income, location, interests or a myriad of other factors.</a:t>
            </a:r>
            <a:br>
              <a:rPr lang="en-US" b="1" dirty="0">
                <a:effectLst>
                  <a:outerShdw blurRad="38100" dist="38100" dir="2700000" algn="tl">
                    <a:srgbClr val="000000">
                      <a:alpha val="43137"/>
                    </a:srgbClr>
                  </a:outerShdw>
                </a:effectLst>
                <a:cs typeface="Arial" panose="020B0604020202020204" pitchFamily="34" charset="0"/>
              </a:rPr>
            </a:br>
            <a:br>
              <a:rPr lang="en-US" b="1" dirty="0">
                <a:effectLst>
                  <a:outerShdw blurRad="38100" dist="38100" dir="2700000" algn="tl">
                    <a:srgbClr val="000000">
                      <a:alpha val="43137"/>
                    </a:srgbClr>
                  </a:outerShdw>
                </a:effectLst>
                <a:cs typeface="Arial" panose="020B0604020202020204" pitchFamily="34" charset="0"/>
              </a:rPr>
            </a:br>
            <a:r>
              <a:rPr lang="en-US" b="1" dirty="0">
                <a:effectLst>
                  <a:outerShdw blurRad="38100" dist="38100" dir="2700000" algn="tl">
                    <a:srgbClr val="000000">
                      <a:alpha val="43137"/>
                    </a:srgbClr>
                  </a:outerShdw>
                </a:effectLst>
                <a:cs typeface="Arial" panose="020B0604020202020204" pitchFamily="34" charset="0"/>
              </a:rPr>
              <a:t>Target demographics include information about your audience's age, gender, income, geo-location, religion, ethnicity, education, family size, and other measurable and observable characteristics.</a:t>
            </a:r>
            <a:br>
              <a:rPr lang="en-US" b="1" dirty="0">
                <a:effectLst>
                  <a:outerShdw blurRad="38100" dist="38100" dir="2700000" algn="tl">
                    <a:srgbClr val="000000">
                      <a:alpha val="43137"/>
                    </a:srgbClr>
                  </a:outerShdw>
                </a:effectLst>
                <a:cs typeface="Arial" panose="020B0604020202020204" pitchFamily="34" charset="0"/>
              </a:rPr>
            </a:br>
            <a:br>
              <a:rPr lang="en-US" b="1" dirty="0">
                <a:effectLst>
                  <a:outerShdw blurRad="38100" dist="38100" dir="2700000" algn="tl">
                    <a:srgbClr val="000000">
                      <a:alpha val="43137"/>
                    </a:srgbClr>
                  </a:outerShdw>
                </a:effectLst>
                <a:cs typeface="Arial" panose="020B0604020202020204" pitchFamily="34" charset="0"/>
              </a:rPr>
            </a:br>
            <a:r>
              <a:rPr lang="en-US" b="1" dirty="0">
                <a:effectLst>
                  <a:outerShdw blurRad="38100" dist="38100" dir="2700000" algn="tl">
                    <a:srgbClr val="000000">
                      <a:alpha val="43137"/>
                    </a:srgbClr>
                  </a:outerShdw>
                </a:effectLst>
                <a:cs typeface="Arial" panose="020B0604020202020204" pitchFamily="34" charset="0"/>
              </a:rPr>
              <a:t>Analyze users by age, gender, and interest categories. Demographics and interests data provides information about the age and gender of your users, along with the interests they express through their online travel and purchasing activities.</a:t>
            </a:r>
          </a:p>
          <a:p>
            <a:endParaRPr lang="en-IN" dirty="0"/>
          </a:p>
        </p:txBody>
      </p:sp>
    </p:spTree>
    <p:extLst>
      <p:ext uri="{BB962C8B-B14F-4D97-AF65-F5344CB8AC3E}">
        <p14:creationId xmlns:p14="http://schemas.microsoft.com/office/powerpoint/2010/main" val="3320986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A6A54-18D1-247C-0858-F31A9DB440A9}"/>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a:t>Ad creation of Digit insurance </a:t>
            </a:r>
          </a:p>
        </p:txBody>
      </p:sp>
      <p:pic>
        <p:nvPicPr>
          <p:cNvPr id="2050" name="Picture 2" descr="Auto Insurance templates to design ads">
            <a:extLst>
              <a:ext uri="{FF2B5EF4-FFF2-40B4-BE49-F238E27FC236}">
                <a16:creationId xmlns:a16="http://schemas.microsoft.com/office/drawing/2014/main" id="{BDFA922E-1B3E-2066-EE62-E46B318CA2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27453" y="1164966"/>
            <a:ext cx="2736279" cy="37820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 digit Insurance | आसान इन्शुरन्स पालिसी एवं सुपर फ़ास्ट क्लेम्स">
            <a:extLst>
              <a:ext uri="{FF2B5EF4-FFF2-40B4-BE49-F238E27FC236}">
                <a16:creationId xmlns:a16="http://schemas.microsoft.com/office/drawing/2014/main" id="{676D53A3-D987-1C9D-8022-552D03D8D9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62110" y="967806"/>
            <a:ext cx="2727139" cy="15271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igit Insurance - Products, Competitors, Financials, Employees,  Headquarters Locations">
            <a:extLst>
              <a:ext uri="{FF2B5EF4-FFF2-40B4-BE49-F238E27FC236}">
                <a16:creationId xmlns:a16="http://schemas.microsoft.com/office/drawing/2014/main" id="{85DAE8E2-ABE0-7DAB-DEC0-4F68160515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55432" y="3811701"/>
            <a:ext cx="2737785" cy="113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651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C1E1C-BCAF-75EF-448D-3A671008DF50}"/>
              </a:ext>
            </a:extLst>
          </p:cNvPr>
          <p:cNvSpPr>
            <a:spLocks noGrp="1"/>
          </p:cNvSpPr>
          <p:nvPr>
            <p:ph type="title"/>
          </p:nvPr>
        </p:nvSpPr>
        <p:spPr/>
        <p:txBody>
          <a:bodyPr/>
          <a:lstStyle/>
          <a:p>
            <a:r>
              <a:rPr lang="en-IN" dirty="0"/>
              <a:t>Email Ad Campaign </a:t>
            </a:r>
          </a:p>
        </p:txBody>
      </p:sp>
      <p:sp>
        <p:nvSpPr>
          <p:cNvPr id="3" name="Content Placeholder 2">
            <a:extLst>
              <a:ext uri="{FF2B5EF4-FFF2-40B4-BE49-F238E27FC236}">
                <a16:creationId xmlns:a16="http://schemas.microsoft.com/office/drawing/2014/main" id="{F4B54FED-1C6F-131F-0AC1-DBBCAB5A648A}"/>
              </a:ext>
            </a:extLst>
          </p:cNvPr>
          <p:cNvSpPr>
            <a:spLocks noGrp="1"/>
          </p:cNvSpPr>
          <p:nvPr>
            <p:ph idx="1"/>
          </p:nvPr>
        </p:nvSpPr>
        <p:spPr>
          <a:xfrm>
            <a:off x="1534696" y="2015732"/>
            <a:ext cx="9520158" cy="4237150"/>
          </a:xfrm>
        </p:spPr>
        <p:txBody>
          <a:bodyPr>
            <a:normAutofit fontScale="62500" lnSpcReduction="20000"/>
          </a:bodyPr>
          <a:lstStyle/>
          <a:p>
            <a:r>
              <a:rPr lang="en-GB" sz="3300" dirty="0">
                <a:solidFill>
                  <a:srgbClr val="FF0000"/>
                </a:solidFill>
                <a:latin typeface="Aharoni" panose="02010803020104030203" pitchFamily="2" charset="-79"/>
                <a:cs typeface="Aharoni" panose="02010803020104030203" pitchFamily="2" charset="-79"/>
              </a:rPr>
              <a:t>1. Brand Awareness</a:t>
            </a:r>
            <a:br>
              <a:rPr lang="en-GB" sz="3300" b="1" u="sng" dirty="0">
                <a:solidFill>
                  <a:srgbClr val="FF0000"/>
                </a:solidFill>
                <a:effectLst>
                  <a:outerShdw blurRad="38100" dist="38100" dir="2700000" algn="tl">
                    <a:srgbClr val="000000">
                      <a:alpha val="43137"/>
                    </a:srgbClr>
                  </a:outerShdw>
                </a:effectLst>
              </a:rPr>
            </a:br>
            <a:br>
              <a:rPr lang="en-GB" sz="3200" u="sng" dirty="0"/>
            </a:br>
            <a:r>
              <a:rPr lang="en-GB" sz="3200" i="1" dirty="0"/>
              <a:t>Understanding your target audience is the first step to building a successful email marketing campaign that builds brand awareness. It means taking the time to identify who your ideal customer is, what their interests are, and what they're looking for in a product or service.</a:t>
            </a:r>
            <a:br>
              <a:rPr lang="en-GB" sz="2900" b="1" i="1" dirty="0">
                <a:solidFill>
                  <a:srgbClr val="002060"/>
                </a:solidFill>
                <a:effectLst>
                  <a:outerShdw blurRad="38100" dist="38100" dir="2700000" algn="tl">
                    <a:srgbClr val="000000">
                      <a:alpha val="43137"/>
                    </a:srgbClr>
                  </a:outerShdw>
                </a:effectLst>
              </a:rPr>
            </a:br>
            <a:br>
              <a:rPr lang="en-GB" dirty="0"/>
            </a:br>
            <a:r>
              <a:rPr lang="en-GB" sz="3300" dirty="0">
                <a:solidFill>
                  <a:srgbClr val="FF0000"/>
                </a:solidFill>
                <a:latin typeface="Aharoni" panose="02010803020104030203" pitchFamily="2" charset="-79"/>
                <a:cs typeface="Aharoni" panose="02010803020104030203" pitchFamily="2" charset="-79"/>
              </a:rPr>
              <a:t>2. Generation lead</a:t>
            </a:r>
            <a:br>
              <a:rPr lang="en-GB" sz="3300" b="1" u="sng" dirty="0">
                <a:solidFill>
                  <a:srgbClr val="FF0000"/>
                </a:solidFill>
                <a:effectLst>
                  <a:outerShdw blurRad="38100" dist="38100" dir="2700000" algn="tl">
                    <a:srgbClr val="000000">
                      <a:alpha val="43137"/>
                    </a:srgbClr>
                  </a:outerShdw>
                </a:effectLst>
              </a:rPr>
            </a:br>
            <a:br>
              <a:rPr lang="en-GB" sz="3200" u="sng" dirty="0"/>
            </a:br>
            <a:r>
              <a:rPr lang="en-GB" sz="3200" i="1" dirty="0"/>
              <a:t>Email lead generation involves gathering potential customer information via an opt-in form that typically requests a name and email address. This helps build an email list for future marketing campaigns, allowing businesses to target interested individuals and nurture them through the sales funnel.</a:t>
            </a:r>
            <a:endParaRPr lang="en-IN" sz="3200" dirty="0"/>
          </a:p>
        </p:txBody>
      </p:sp>
    </p:spTree>
    <p:extLst>
      <p:ext uri="{BB962C8B-B14F-4D97-AF65-F5344CB8AC3E}">
        <p14:creationId xmlns:p14="http://schemas.microsoft.com/office/powerpoint/2010/main" val="752165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CB1ED6-FE00-07A8-CFA0-48BFFE841F4C}"/>
              </a:ext>
            </a:extLst>
          </p:cNvPr>
          <p:cNvSpPr>
            <a:spLocks noGrp="1"/>
          </p:cNvSpPr>
          <p:nvPr>
            <p:ph idx="1"/>
          </p:nvPr>
        </p:nvSpPr>
        <p:spPr>
          <a:xfrm>
            <a:off x="1331259" y="228506"/>
            <a:ext cx="9818221" cy="5594069"/>
          </a:xfrm>
        </p:spPr>
        <p:txBody>
          <a:bodyPr/>
          <a:lstStyle/>
          <a:p>
            <a:r>
              <a:rPr lang="en-IN" sz="3200" dirty="0"/>
              <a:t>Email Ad Campaign -1</a:t>
            </a:r>
          </a:p>
          <a:p>
            <a:r>
              <a:rPr lang="en-GB" sz="2000" b="1" dirty="0">
                <a:solidFill>
                  <a:srgbClr val="FF0000"/>
                </a:solidFill>
                <a:effectLst>
                  <a:outerShdw blurRad="38100" dist="38100" dir="2700000" algn="tl">
                    <a:srgbClr val="000000">
                      <a:alpha val="43137"/>
                    </a:srgbClr>
                  </a:outerShdw>
                </a:effectLst>
                <a:latin typeface="Castellar" panose="020A0402060406010301" pitchFamily="18" charset="0"/>
              </a:rPr>
              <a:t>Brand Awareness</a:t>
            </a:r>
          </a:p>
          <a:p>
            <a:endParaRPr lang="en-IN" dirty="0"/>
          </a:p>
        </p:txBody>
      </p:sp>
      <p:pic>
        <p:nvPicPr>
          <p:cNvPr id="6" name="Picture 5">
            <a:extLst>
              <a:ext uri="{FF2B5EF4-FFF2-40B4-BE49-F238E27FC236}">
                <a16:creationId xmlns:a16="http://schemas.microsoft.com/office/drawing/2014/main" id="{42FFBE4C-A31B-E70C-34F7-47822D8B26EE}"/>
              </a:ext>
            </a:extLst>
          </p:cNvPr>
          <p:cNvPicPr>
            <a:picLocks noChangeAspect="1"/>
          </p:cNvPicPr>
          <p:nvPr/>
        </p:nvPicPr>
        <p:blipFill>
          <a:blip r:embed="rId2"/>
          <a:stretch>
            <a:fillRect/>
          </a:stretch>
        </p:blipFill>
        <p:spPr>
          <a:xfrm>
            <a:off x="1627077" y="1807881"/>
            <a:ext cx="8937845" cy="414925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32280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567F25-C73A-0B7D-B3E6-A5C69AA1980E}"/>
              </a:ext>
            </a:extLst>
          </p:cNvPr>
          <p:cNvSpPr>
            <a:spLocks noGrp="1"/>
          </p:cNvSpPr>
          <p:nvPr>
            <p:ph idx="1"/>
          </p:nvPr>
        </p:nvSpPr>
        <p:spPr>
          <a:xfrm>
            <a:off x="1534696" y="443753"/>
            <a:ext cx="9520158" cy="5540187"/>
          </a:xfrm>
        </p:spPr>
        <p:txBody>
          <a:bodyPr/>
          <a:lstStyle/>
          <a:p>
            <a:pPr marL="0" indent="0">
              <a:buNone/>
            </a:pPr>
            <a:r>
              <a:rPr lang="en-IN" sz="2000" dirty="0"/>
              <a:t>Email Ad Campaign -2 </a:t>
            </a:r>
          </a:p>
          <a:p>
            <a:pPr marL="0" indent="0">
              <a:buNone/>
            </a:pPr>
            <a:r>
              <a:rPr lang="en-IN" dirty="0"/>
              <a:t>Lead Generation </a:t>
            </a:r>
            <a:endParaRPr lang="en-IN" sz="2000" dirty="0"/>
          </a:p>
          <a:p>
            <a:endParaRPr lang="en-IN" dirty="0"/>
          </a:p>
        </p:txBody>
      </p:sp>
      <p:pic>
        <p:nvPicPr>
          <p:cNvPr id="5" name="Picture 4">
            <a:extLst>
              <a:ext uri="{FF2B5EF4-FFF2-40B4-BE49-F238E27FC236}">
                <a16:creationId xmlns:a16="http://schemas.microsoft.com/office/drawing/2014/main" id="{68E320DD-B5AB-17B7-1EEC-D71865776201}"/>
              </a:ext>
            </a:extLst>
          </p:cNvPr>
          <p:cNvPicPr>
            <a:picLocks noChangeAspect="1"/>
          </p:cNvPicPr>
          <p:nvPr/>
        </p:nvPicPr>
        <p:blipFill>
          <a:blip r:embed="rId2"/>
          <a:stretch>
            <a:fillRect/>
          </a:stretch>
        </p:blipFill>
        <p:spPr>
          <a:xfrm>
            <a:off x="1534696" y="1564624"/>
            <a:ext cx="9283359" cy="453396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73037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C6404-DF8F-9216-2B09-81698D562C07}"/>
              </a:ext>
            </a:extLst>
          </p:cNvPr>
          <p:cNvSpPr>
            <a:spLocks noGrp="1"/>
          </p:cNvSpPr>
          <p:nvPr>
            <p:ph idx="1"/>
          </p:nvPr>
        </p:nvSpPr>
        <p:spPr>
          <a:xfrm>
            <a:off x="1534696" y="363071"/>
            <a:ext cx="9520158" cy="5540187"/>
          </a:xfrm>
        </p:spPr>
        <p:txBody>
          <a:bodyPr>
            <a:normAutofit fontScale="85000" lnSpcReduction="20000"/>
          </a:bodyPr>
          <a:lstStyle/>
          <a:p>
            <a:pPr marL="0" indent="0">
              <a:buNone/>
            </a:pPr>
            <a:r>
              <a:rPr lang="en-GB" sz="3600" b="1" u="sng" dirty="0">
                <a:solidFill>
                  <a:srgbClr val="0B35E9"/>
                </a:solidFill>
                <a:effectLst>
                  <a:outerShdw blurRad="38100" dist="38100" dir="2700000" algn="tl">
                    <a:srgbClr val="000000">
                      <a:alpha val="43137"/>
                    </a:srgbClr>
                  </a:outerShdw>
                </a:effectLst>
              </a:rPr>
              <a:t>Content Creation and Curation Process</a:t>
            </a:r>
            <a:br>
              <a:rPr lang="en-GB" dirty="0"/>
            </a:br>
            <a:br>
              <a:rPr lang="en-GB" dirty="0">
                <a:solidFill>
                  <a:schemeClr val="tx1">
                    <a:lumMod val="95000"/>
                    <a:lumOff val="5000"/>
                  </a:schemeClr>
                </a:solidFill>
              </a:rPr>
            </a:br>
            <a:r>
              <a:rPr lang="en-GB" dirty="0">
                <a:solidFill>
                  <a:schemeClr val="tx1">
                    <a:lumMod val="95000"/>
                    <a:lumOff val="5000"/>
                  </a:schemeClr>
                </a:solidFill>
              </a:rPr>
              <a:t>Essentially, content curation relates to finding, filtering, and sharing relevant content created by others with your audience. On the other hand, content creation is what it sounds like – creating new content for your audience</a:t>
            </a:r>
            <a:r>
              <a:rPr lang="en-GB" i="1" dirty="0">
                <a:solidFill>
                  <a:schemeClr val="tx1">
                    <a:lumMod val="95000"/>
                    <a:lumOff val="5000"/>
                  </a:schemeClr>
                </a:solidFill>
                <a:effectLst>
                  <a:outerShdw blurRad="38100" dist="38100" dir="2700000" algn="tl">
                    <a:srgbClr val="000000">
                      <a:alpha val="43137"/>
                    </a:srgbClr>
                  </a:outerShdw>
                </a:effectLst>
              </a:rPr>
              <a:t>.</a:t>
            </a:r>
            <a:br>
              <a:rPr lang="en-GB" i="1" dirty="0">
                <a:solidFill>
                  <a:schemeClr val="tx1">
                    <a:lumMod val="95000"/>
                    <a:lumOff val="5000"/>
                  </a:schemeClr>
                </a:solidFill>
                <a:effectLst>
                  <a:outerShdw blurRad="38100" dist="38100" dir="2700000" algn="tl">
                    <a:srgbClr val="000000">
                      <a:alpha val="43137"/>
                    </a:srgbClr>
                  </a:outerShdw>
                </a:effectLst>
              </a:rPr>
            </a:br>
            <a:endParaRPr lang="en-GB" sz="2800" i="1" dirty="0">
              <a:solidFill>
                <a:schemeClr val="tx1">
                  <a:lumMod val="95000"/>
                  <a:lumOff val="5000"/>
                </a:schemeClr>
              </a:solidFill>
              <a:effectLst>
                <a:outerShdw blurRad="38100" dist="38100" dir="2700000" algn="tl">
                  <a:srgbClr val="000000">
                    <a:alpha val="43137"/>
                  </a:srgbClr>
                </a:outerShdw>
              </a:effectLst>
            </a:endParaRPr>
          </a:p>
          <a:p>
            <a:pPr marL="0" lvl="0" indent="0">
              <a:buNone/>
            </a:pPr>
            <a:r>
              <a:rPr lang="en-GB" sz="2800" u="sng" dirty="0">
                <a:solidFill>
                  <a:srgbClr val="FFFF00"/>
                </a:solidFill>
                <a:ea typeface="+mj-ea"/>
                <a:cs typeface="+mj-cs"/>
              </a:rPr>
              <a:t>Challenges faced and lessons learned:</a:t>
            </a:r>
          </a:p>
          <a:p>
            <a:pPr>
              <a:buFont typeface="Wingdings" panose="05000000000000000000" pitchFamily="2" charset="2"/>
              <a:buChar char="ü"/>
            </a:pPr>
            <a:r>
              <a:rPr lang="en-GB" sz="2000" dirty="0"/>
              <a:t>Producing high-quality content.</a:t>
            </a:r>
          </a:p>
          <a:p>
            <a:pPr>
              <a:buFont typeface="Wingdings" panose="05000000000000000000" pitchFamily="2" charset="2"/>
              <a:buChar char="ü"/>
            </a:pPr>
            <a:r>
              <a:rPr lang="en-GB" sz="2000" dirty="0"/>
              <a:t>Generating content consistently.</a:t>
            </a:r>
          </a:p>
          <a:p>
            <a:pPr>
              <a:buFont typeface="Wingdings" panose="05000000000000000000" pitchFamily="2" charset="2"/>
              <a:buChar char="ü"/>
            </a:pPr>
            <a:r>
              <a:rPr lang="en-GB" sz="2000" dirty="0"/>
              <a:t>Prioritising content expertise.</a:t>
            </a:r>
          </a:p>
          <a:p>
            <a:pPr>
              <a:buFont typeface="Wingdings" panose="05000000000000000000" pitchFamily="2" charset="2"/>
              <a:buChar char="ü"/>
            </a:pPr>
            <a:r>
              <a:rPr lang="en-GB" sz="2000" dirty="0"/>
              <a:t>Understanding different buyer personas.</a:t>
            </a:r>
          </a:p>
          <a:p>
            <a:pPr>
              <a:buFont typeface="Wingdings" panose="05000000000000000000" pitchFamily="2" charset="2"/>
              <a:buChar char="ü"/>
            </a:pPr>
            <a:r>
              <a:rPr lang="en-GB" sz="2000" dirty="0"/>
              <a:t>Producing content in suitable formats.</a:t>
            </a:r>
          </a:p>
          <a:p>
            <a:pPr>
              <a:buFont typeface="Wingdings" panose="05000000000000000000" pitchFamily="2" charset="2"/>
              <a:buChar char="ü"/>
            </a:pPr>
            <a:r>
              <a:rPr lang="en-GB" sz="2000" dirty="0"/>
              <a:t>Measuring content ROI.</a:t>
            </a:r>
          </a:p>
          <a:p>
            <a:pPr>
              <a:buFont typeface="Wingdings" panose="05000000000000000000" pitchFamily="2" charset="2"/>
              <a:buChar char="ü"/>
            </a:pPr>
            <a:r>
              <a:rPr lang="en-GB" sz="2000" dirty="0"/>
              <a:t>Creating buy-in among stakeholders.</a:t>
            </a:r>
          </a:p>
          <a:p>
            <a:endParaRPr lang="en-IN" dirty="0"/>
          </a:p>
        </p:txBody>
      </p:sp>
    </p:spTree>
    <p:extLst>
      <p:ext uri="{BB962C8B-B14F-4D97-AF65-F5344CB8AC3E}">
        <p14:creationId xmlns:p14="http://schemas.microsoft.com/office/powerpoint/2010/main" val="1167645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1DA1C-5F54-BA7F-88C5-506A7149DA26}"/>
              </a:ext>
            </a:extLst>
          </p:cNvPr>
          <p:cNvSpPr>
            <a:spLocks noGrp="1"/>
          </p:cNvSpPr>
          <p:nvPr>
            <p:ph type="title"/>
          </p:nvPr>
        </p:nvSpPr>
        <p:spPr>
          <a:xfrm>
            <a:off x="838200" y="365126"/>
            <a:ext cx="10515600" cy="616510"/>
          </a:xfrm>
        </p:spPr>
        <p:txBody>
          <a:bodyPr>
            <a:noAutofit/>
          </a:bodyPr>
          <a:lstStyle/>
          <a:p>
            <a:r>
              <a:rPr lang="en-GB" sz="2400" b="1" u="sng" dirty="0">
                <a:solidFill>
                  <a:srgbClr val="FF0000"/>
                </a:solidFill>
                <a:effectLst>
                  <a:outerShdw blurRad="38100" dist="38100" dir="2700000" algn="tl">
                    <a:srgbClr val="000000">
                      <a:alpha val="43137"/>
                    </a:srgbClr>
                  </a:outerShdw>
                </a:effectLst>
                <a:latin typeface="Algerian" panose="04020705040A02060702" pitchFamily="82" charset="0"/>
              </a:rPr>
              <a:t>Part 1: Brand study, Competitor Analysis &amp; Buyer’s/Audience’s Persona</a:t>
            </a:r>
            <a:endParaRPr lang="en-IN" sz="2400" dirty="0">
              <a:solidFill>
                <a:srgbClr val="FF0000"/>
              </a:solidFill>
            </a:endParaRPr>
          </a:p>
        </p:txBody>
      </p:sp>
      <p:sp>
        <p:nvSpPr>
          <p:cNvPr id="3" name="Content Placeholder 2">
            <a:extLst>
              <a:ext uri="{FF2B5EF4-FFF2-40B4-BE49-F238E27FC236}">
                <a16:creationId xmlns:a16="http://schemas.microsoft.com/office/drawing/2014/main" id="{FC6FDC61-BFAC-79D2-508B-0B5937AE8070}"/>
              </a:ext>
            </a:extLst>
          </p:cNvPr>
          <p:cNvSpPr>
            <a:spLocks noGrp="1"/>
          </p:cNvSpPr>
          <p:nvPr>
            <p:ph idx="1"/>
          </p:nvPr>
        </p:nvSpPr>
        <p:spPr>
          <a:xfrm>
            <a:off x="838200" y="1371600"/>
            <a:ext cx="10515600" cy="4935071"/>
          </a:xfrm>
        </p:spPr>
        <p:txBody>
          <a:bodyPr>
            <a:normAutofit fontScale="55000" lnSpcReduction="20000"/>
          </a:bodyPr>
          <a:lstStyle/>
          <a:p>
            <a:r>
              <a:rPr lang="en-GB" sz="2800" b="1" i="1" dirty="0">
                <a:solidFill>
                  <a:schemeClr val="tx1">
                    <a:lumMod val="95000"/>
                    <a:lumOff val="5000"/>
                  </a:schemeClr>
                </a:solidFill>
                <a:effectLst>
                  <a:outerShdw blurRad="38100" dist="38100" dir="2700000" algn="tl">
                    <a:srgbClr val="000000">
                      <a:alpha val="43137"/>
                    </a:srgbClr>
                  </a:outerShdw>
                </a:effectLst>
                <a:latin typeface="Garamond" panose="02020404030301010803" pitchFamily="18" charset="0"/>
                <a:ea typeface="NSimSun" panose="02010609030101010101" pitchFamily="49" charset="-122"/>
              </a:rPr>
              <a:t>Research of Brand Identity:</a:t>
            </a:r>
          </a:p>
          <a:p>
            <a:pPr marL="0" indent="0">
              <a:lnSpc>
                <a:spcPct val="120000"/>
              </a:lnSpc>
              <a:buNone/>
            </a:pPr>
            <a:r>
              <a:rPr lang="en-GB" sz="2900" b="1" dirty="0">
                <a:solidFill>
                  <a:srgbClr val="C00000"/>
                </a:solidFill>
              </a:rPr>
              <a:t>Brand’s Mission:  </a:t>
            </a:r>
          </a:p>
          <a:p>
            <a:pPr marL="0" indent="0">
              <a:lnSpc>
                <a:spcPct val="120000"/>
              </a:lnSpc>
              <a:buNone/>
            </a:pPr>
            <a:r>
              <a:rPr lang="en-US" sz="2900" b="0" i="0" dirty="0">
                <a:solidFill>
                  <a:srgbClr val="202124"/>
                </a:solidFill>
                <a:effectLst/>
              </a:rPr>
              <a:t> '</a:t>
            </a:r>
            <a:r>
              <a:rPr lang="en-US" sz="2900" b="0" i="0" dirty="0">
                <a:solidFill>
                  <a:srgbClr val="040C28"/>
                </a:solidFill>
                <a:effectLst/>
              </a:rPr>
              <a:t>To Make Insurance Simple</a:t>
            </a:r>
            <a:r>
              <a:rPr lang="en-US" sz="2900" b="0" i="0" dirty="0">
                <a:solidFill>
                  <a:srgbClr val="202124"/>
                </a:solidFill>
                <a:effectLst/>
              </a:rPr>
              <a:t>. ' With that as this  mission, this is  reimagining products, and redesigning processes. Th</a:t>
            </a:r>
            <a:r>
              <a:rPr lang="en-US" sz="2900" dirty="0">
                <a:solidFill>
                  <a:srgbClr val="202124"/>
                </a:solidFill>
              </a:rPr>
              <a:t>is is </a:t>
            </a:r>
            <a:r>
              <a:rPr lang="en-US" sz="2900" b="0" i="0" dirty="0">
                <a:solidFill>
                  <a:srgbClr val="202124"/>
                </a:solidFill>
                <a:effectLst/>
              </a:rPr>
              <a:t> going back to the basics and building simple and transparent insurance solutions, that matter to people.</a:t>
            </a:r>
            <a:br>
              <a:rPr lang="en-GB" sz="2900" b="1" dirty="0">
                <a:solidFill>
                  <a:srgbClr val="00B0F0"/>
                </a:solidFill>
              </a:rPr>
            </a:br>
            <a:r>
              <a:rPr lang="en-GB" sz="2900" b="1" dirty="0">
                <a:solidFill>
                  <a:srgbClr val="C00000"/>
                </a:solidFill>
              </a:rPr>
              <a:t>Brand’s Values:</a:t>
            </a:r>
            <a:br>
              <a:rPr lang="en-GB" sz="2900" dirty="0"/>
            </a:br>
            <a:r>
              <a:rPr lang="en-US" sz="2900" i="0" dirty="0">
                <a:solidFill>
                  <a:srgbClr val="4D5156"/>
                </a:solidFill>
                <a:effectLst/>
              </a:rPr>
              <a:t>Digit Insurance has raised $478.85M over 10 rounds. Digit Insurance's latest funding round was a Unattributed for on April 24, 2023. Digit Insurance's valuation in May 2022 was </a:t>
            </a:r>
            <a:r>
              <a:rPr lang="en-US" sz="2900" i="0" dirty="0">
                <a:solidFill>
                  <a:srgbClr val="040C28"/>
                </a:solidFill>
                <a:effectLst/>
              </a:rPr>
              <a:t>$4,000M</a:t>
            </a:r>
            <a:r>
              <a:rPr lang="en-US" sz="2900" i="0" dirty="0">
                <a:solidFill>
                  <a:srgbClr val="4D5156"/>
                </a:solidFill>
                <a:effectLst/>
              </a:rPr>
              <a:t>. Digit Insurance's latest post-money valuation is from May 2022.</a:t>
            </a:r>
            <a:endParaRPr lang="en-GB" sz="2900" i="1" dirty="0">
              <a:ea typeface="NSimSun" panose="02010609030101010101" pitchFamily="49" charset="-122"/>
            </a:endParaRPr>
          </a:p>
          <a:p>
            <a:pPr marL="0" indent="0">
              <a:lnSpc>
                <a:spcPct val="120000"/>
              </a:lnSpc>
              <a:buNone/>
            </a:pPr>
            <a:r>
              <a:rPr lang="en-GB" sz="2900" b="1" dirty="0">
                <a:solidFill>
                  <a:srgbClr val="C00000"/>
                </a:solidFill>
              </a:rPr>
              <a:t>Brand’s Vision:</a:t>
            </a:r>
            <a:br>
              <a:rPr lang="en-GB" sz="2900" dirty="0"/>
            </a:br>
            <a:r>
              <a:rPr lang="en-US" sz="2900" dirty="0">
                <a:solidFill>
                  <a:srgbClr val="4D5156"/>
                </a:solidFill>
              </a:rPr>
              <a:t>this organization </a:t>
            </a:r>
            <a:r>
              <a:rPr lang="en-US" sz="2900" b="0" i="0" dirty="0">
                <a:solidFill>
                  <a:srgbClr val="4D5156"/>
                </a:solidFill>
                <a:effectLst/>
              </a:rPr>
              <a:t> believes this can be changed; the way insurance products are viewed, purchased, and claimed. Simply put, this is here '</a:t>
            </a:r>
            <a:r>
              <a:rPr lang="en-US" sz="2900" b="0" i="0" dirty="0">
                <a:solidFill>
                  <a:srgbClr val="040C28"/>
                </a:solidFill>
                <a:effectLst/>
              </a:rPr>
              <a:t>To Make Insurance Simple</a:t>
            </a:r>
            <a:r>
              <a:rPr lang="en-US" sz="2900" b="0" i="0" dirty="0">
                <a:solidFill>
                  <a:srgbClr val="4D5156"/>
                </a:solidFill>
                <a:effectLst/>
              </a:rPr>
              <a:t>. ' With that as brand mission, this is  reimagining products, and redesigning processes</a:t>
            </a:r>
            <a:endParaRPr lang="en-GB" sz="2900" dirty="0">
              <a:solidFill>
                <a:srgbClr val="3A41CE"/>
              </a:solidFill>
            </a:endParaRPr>
          </a:p>
          <a:p>
            <a:pPr marL="0" indent="0">
              <a:lnSpc>
                <a:spcPct val="120000"/>
              </a:lnSpc>
              <a:buNone/>
            </a:pPr>
            <a:r>
              <a:rPr lang="en-GB" sz="2900" b="1" dirty="0">
                <a:solidFill>
                  <a:srgbClr val="C00000"/>
                </a:solidFill>
              </a:rPr>
              <a:t>Brand’s Unique Selling Propositions (USPs):</a:t>
            </a:r>
            <a:br>
              <a:rPr lang="en-GB" sz="2900" dirty="0"/>
            </a:br>
            <a:r>
              <a:rPr lang="en-US" sz="2900" b="0" i="0" dirty="0">
                <a:solidFill>
                  <a:srgbClr val="4D5156"/>
                </a:solidFill>
                <a:effectLst/>
              </a:rPr>
              <a:t>A unique selling point (USP), also called a unique selling proposition. T</a:t>
            </a:r>
            <a:r>
              <a:rPr lang="en-US" sz="2900" dirty="0">
                <a:solidFill>
                  <a:srgbClr val="4D5156"/>
                </a:solidFill>
              </a:rPr>
              <a:t>he Digit Insurance business model  works just like the business models that the insurance companies opt for, the only difference is that Digit aims to introduce a range of new products and services to disrupt the Indian general insurance sector. </a:t>
            </a:r>
          </a:p>
          <a:p>
            <a:endParaRPr lang="en-IN" dirty="0"/>
          </a:p>
        </p:txBody>
      </p:sp>
    </p:spTree>
    <p:extLst>
      <p:ext uri="{BB962C8B-B14F-4D97-AF65-F5344CB8AC3E}">
        <p14:creationId xmlns:p14="http://schemas.microsoft.com/office/powerpoint/2010/main" val="262944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5509AE-993B-72E4-C3CC-3661689E312E}"/>
              </a:ext>
            </a:extLst>
          </p:cNvPr>
          <p:cNvSpPr>
            <a:spLocks noGrp="1"/>
          </p:cNvSpPr>
          <p:nvPr>
            <p:ph idx="1"/>
          </p:nvPr>
        </p:nvSpPr>
        <p:spPr>
          <a:xfrm>
            <a:off x="1014192" y="1523363"/>
            <a:ext cx="9520158" cy="3450613"/>
          </a:xfrm>
        </p:spPr>
        <p:txBody>
          <a:bodyPr>
            <a:normAutofit/>
          </a:bodyPr>
          <a:lstStyle/>
          <a:p>
            <a:pPr marL="0" indent="0" algn="ctr">
              <a:buNone/>
            </a:pPr>
            <a:r>
              <a:rPr lang="en-IN" sz="4000" dirty="0">
                <a:latin typeface="Algerian" panose="04020705040A02060702" pitchFamily="82" charset="0"/>
              </a:rPr>
              <a:t>Thank you </a:t>
            </a:r>
          </a:p>
        </p:txBody>
      </p:sp>
    </p:spTree>
    <p:extLst>
      <p:ext uri="{BB962C8B-B14F-4D97-AF65-F5344CB8AC3E}">
        <p14:creationId xmlns:p14="http://schemas.microsoft.com/office/powerpoint/2010/main" val="2747912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358ADC-2294-89FD-062F-8536302B0AC4}"/>
              </a:ext>
            </a:extLst>
          </p:cNvPr>
          <p:cNvSpPr>
            <a:spLocks noGrp="1"/>
          </p:cNvSpPr>
          <p:nvPr>
            <p:ph idx="1"/>
          </p:nvPr>
        </p:nvSpPr>
        <p:spPr>
          <a:xfrm>
            <a:off x="712788" y="430213"/>
            <a:ext cx="10729912" cy="5648325"/>
          </a:xfrm>
        </p:spPr>
        <p:txBody>
          <a:bodyPr>
            <a:normAutofit/>
          </a:bodyPr>
          <a:lstStyle/>
          <a:p>
            <a:pPr>
              <a:lnSpc>
                <a:spcPct val="120000"/>
              </a:lnSpc>
              <a:buFont typeface="Wingdings" panose="05000000000000000000" pitchFamily="2" charset="2"/>
              <a:buChar char="q"/>
            </a:pPr>
            <a:r>
              <a:rPr lang="en-GB" b="1" dirty="0">
                <a:solidFill>
                  <a:srgbClr val="3A41CE"/>
                </a:solidFill>
              </a:rPr>
              <a:t>ANALYZE OF BRAND MESSAGING: </a:t>
            </a:r>
          </a:p>
          <a:p>
            <a:pPr>
              <a:buFont typeface="Wingdings" panose="05000000000000000000" pitchFamily="2" charset="2"/>
              <a:buChar char="v"/>
            </a:pPr>
            <a:r>
              <a:rPr lang="en-GB" sz="2400" dirty="0">
                <a:effectLst>
                  <a:outerShdw blurRad="38100" dist="38100" dir="2700000" algn="tl">
                    <a:srgbClr val="000000">
                      <a:alpha val="43137"/>
                    </a:srgbClr>
                  </a:outerShdw>
                </a:effectLst>
              </a:rPr>
              <a:t>A</a:t>
            </a:r>
            <a:r>
              <a:rPr lang="en-GB" sz="2400" dirty="0"/>
              <a:t> brand strategy is plan for how a company will create, delivery, and market its products or services. It’s vital part of a company’s overall business strategy. </a:t>
            </a:r>
          </a:p>
          <a:p>
            <a:pPr>
              <a:lnSpc>
                <a:spcPct val="120000"/>
              </a:lnSpc>
              <a:buFont typeface="Wingdings" panose="05000000000000000000" pitchFamily="2" charset="2"/>
              <a:buChar char="v"/>
            </a:pPr>
            <a:r>
              <a:rPr lang="en-GB" sz="2400" dirty="0"/>
              <a:t>the product strategy  of digit insurance is to provide affordable simple, and convenient insurance products that meet the needs of our customers </a:t>
            </a:r>
            <a:endParaRPr lang="en-GB" sz="1800" b="1" dirty="0"/>
          </a:p>
          <a:p>
            <a:pPr>
              <a:lnSpc>
                <a:spcPct val="120000"/>
              </a:lnSpc>
              <a:buFont typeface="Wingdings" panose="05000000000000000000" pitchFamily="2" charset="2"/>
              <a:buChar char="q"/>
            </a:pPr>
            <a:r>
              <a:rPr lang="en-GB" sz="1800" b="1" dirty="0">
                <a:solidFill>
                  <a:srgbClr val="3A41CE"/>
                </a:solidFill>
              </a:rPr>
              <a:t>EXAMINE THE BRAND TAGLINE </a:t>
            </a:r>
          </a:p>
          <a:p>
            <a:pPr>
              <a:buFont typeface="Wingdings" panose="05000000000000000000" pitchFamily="2" charset="2"/>
              <a:buChar char="Ø"/>
            </a:pPr>
            <a:r>
              <a:rPr lang="en-IN" sz="2400" dirty="0"/>
              <a:t>Digit Insurance tagline is </a:t>
            </a:r>
            <a:r>
              <a:rPr lang="en-IN" sz="2400" dirty="0">
                <a:highlight>
                  <a:srgbClr val="FFFF00"/>
                </a:highlight>
              </a:rPr>
              <a:t>“keeping it Simpler” </a:t>
            </a:r>
            <a:r>
              <a:rPr lang="en-IN" sz="2400" dirty="0"/>
              <a:t>– Go Digit General Insurance Limited mainly focuses on making the overall process of insurance much simpler to all the India people and this is their prime motto indeed </a:t>
            </a:r>
          </a:p>
        </p:txBody>
      </p:sp>
    </p:spTree>
    <p:extLst>
      <p:ext uri="{BB962C8B-B14F-4D97-AF65-F5344CB8AC3E}">
        <p14:creationId xmlns:p14="http://schemas.microsoft.com/office/powerpoint/2010/main" val="147815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alpha val="56000"/>
          </a:srgb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53C70-2135-70C2-B449-4E10645AD285}"/>
              </a:ext>
            </a:extLst>
          </p:cNvPr>
          <p:cNvSpPr>
            <a:spLocks noGrp="1"/>
          </p:cNvSpPr>
          <p:nvPr>
            <p:ph idx="1"/>
          </p:nvPr>
        </p:nvSpPr>
        <p:spPr>
          <a:xfrm>
            <a:off x="1169895" y="470648"/>
            <a:ext cx="9884960" cy="5553634"/>
          </a:xfrm>
        </p:spPr>
        <p:txBody>
          <a:bodyPr/>
          <a:lstStyle/>
          <a:p>
            <a:r>
              <a:rPr lang="en-IN" sz="2800" b="1" dirty="0">
                <a:highlight>
                  <a:srgbClr val="00FF00"/>
                </a:highlight>
              </a:rPr>
              <a:t>Competitor analysis:</a:t>
            </a:r>
            <a:r>
              <a:rPr lang="en-IN" dirty="0">
                <a:highlight>
                  <a:srgbClr val="00FF00"/>
                </a:highlight>
              </a:rPr>
              <a:t> </a:t>
            </a:r>
          </a:p>
          <a:p>
            <a:pPr marL="457200" indent="-457200">
              <a:buFont typeface="+mj-lt"/>
              <a:buAutoNum type="arabicPeriod"/>
            </a:pPr>
            <a:r>
              <a:rPr lang="en-IN" sz="2400" b="1" dirty="0"/>
              <a:t>Acko:    </a:t>
            </a:r>
          </a:p>
          <a:p>
            <a:pPr marL="457200" lvl="1" indent="0">
              <a:buNone/>
            </a:pPr>
            <a:r>
              <a:rPr lang="en-IN" dirty="0"/>
              <a:t>The main rival of Digit Insurance is Acko. It was established in 2016 in Mumbai. It also functions in the insurance sector, </a:t>
            </a:r>
          </a:p>
          <a:p>
            <a:pPr marL="457200" indent="-457200">
              <a:buFont typeface="+mj-lt"/>
              <a:buAutoNum type="arabicPeriod"/>
            </a:pPr>
            <a:r>
              <a:rPr lang="en-IN" sz="2400" b="1" dirty="0"/>
              <a:t>Cover fox:  </a:t>
            </a:r>
          </a:p>
          <a:p>
            <a:pPr marL="457200" lvl="1" indent="0">
              <a:buNone/>
            </a:pPr>
            <a:r>
              <a:rPr lang="en-IN" dirty="0"/>
              <a:t>One of the Digit Insurance’s biggest rivals is  Cover fox. It was established in 2013 and has its headquarters in Maharashtra, India’s Andheri East Additionally, it works in the insurance industry. </a:t>
            </a:r>
          </a:p>
          <a:p>
            <a:pPr marL="457200" indent="-457200">
              <a:buFont typeface="+mj-lt"/>
              <a:buAutoNum type="arabicPeriod"/>
            </a:pPr>
            <a:r>
              <a:rPr lang="en-IN" sz="2400" b="1" dirty="0"/>
              <a:t>Policy Bazaar:  </a:t>
            </a:r>
          </a:p>
          <a:p>
            <a:pPr marL="457200" lvl="1" indent="0">
              <a:buNone/>
            </a:pPr>
            <a:r>
              <a:rPr lang="en-IN" dirty="0"/>
              <a:t>Another fierce competitor of Digit Insurance is Policy Bazaar. Its corporate headquarters are in Gurgaon, Haryana. It was established in 2008. The business is a competitor in the insurance industry.</a:t>
            </a:r>
          </a:p>
        </p:txBody>
      </p:sp>
    </p:spTree>
    <p:extLst>
      <p:ext uri="{BB962C8B-B14F-4D97-AF65-F5344CB8AC3E}">
        <p14:creationId xmlns:p14="http://schemas.microsoft.com/office/powerpoint/2010/main" val="252675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00">
            <a:alpha val="82000"/>
          </a:srgb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9A9F83-5065-E09C-62E3-4060730E99D1}"/>
              </a:ext>
            </a:extLst>
          </p:cNvPr>
          <p:cNvSpPr>
            <a:spLocks noGrp="1"/>
          </p:cNvSpPr>
          <p:nvPr>
            <p:ph idx="1"/>
          </p:nvPr>
        </p:nvSpPr>
        <p:spPr>
          <a:xfrm>
            <a:off x="645459" y="685800"/>
            <a:ext cx="10409395" cy="5190565"/>
          </a:xfrm>
        </p:spPr>
        <p:txBody>
          <a:bodyPr>
            <a:normAutofit fontScale="92500" lnSpcReduction="10000"/>
          </a:bodyPr>
          <a:lstStyle/>
          <a:p>
            <a:r>
              <a:rPr lang="en-IN" sz="2800" b="1" dirty="0">
                <a:highlight>
                  <a:srgbClr val="00FF00"/>
                </a:highlight>
              </a:rPr>
              <a:t>Buyer’s/ audience persona </a:t>
            </a:r>
          </a:p>
          <a:p>
            <a:pPr marL="0" indent="0">
              <a:buNone/>
            </a:pPr>
            <a:r>
              <a:rPr lang="en-IN" dirty="0"/>
              <a:t> Digit insurance is a security provider for all conceivable life instabilities. It provides a range of insurance plans, such as bike insurance, commercial vehicle insurance, auto insurance, health insurance, and travel insurance, among all others. All of these are mode to provide coverage for its clients with the least amount of hassle possible, </a:t>
            </a:r>
          </a:p>
          <a:p>
            <a:pPr marL="0" indent="0">
              <a:buNone/>
            </a:pPr>
            <a:r>
              <a:rPr lang="en-IN" sz="2400" b="1" dirty="0"/>
              <a:t>Demographic factors  </a:t>
            </a:r>
            <a:r>
              <a:rPr lang="en-IN" dirty="0"/>
              <a:t>: this company is giving priority towards audience according to demographic factors like age, race, gender, family size, income or education in insurance policies. </a:t>
            </a:r>
          </a:p>
          <a:p>
            <a:pPr marL="0" indent="0">
              <a:buNone/>
            </a:pPr>
            <a:r>
              <a:rPr lang="en-IN" sz="2400" b="1" dirty="0"/>
              <a:t>Psychographic factors:  </a:t>
            </a:r>
            <a:r>
              <a:rPr lang="en-IN" dirty="0"/>
              <a:t>Company gives importance to psychographic factors like personality traits, attitudes, interest, values and other lifestyles in insurance policies. </a:t>
            </a:r>
          </a:p>
          <a:p>
            <a:pPr marL="0" indent="0">
              <a:buNone/>
            </a:pPr>
            <a:r>
              <a:rPr lang="en-IN" sz="2400" b="1" dirty="0"/>
              <a:t>Behavioural factors: </a:t>
            </a:r>
            <a:r>
              <a:rPr lang="en-IN" dirty="0"/>
              <a:t>company works on customers online behaviour in near real time and encompasses search data like keyword usage providing a better view of measurable actions and needs, </a:t>
            </a:r>
          </a:p>
        </p:txBody>
      </p:sp>
    </p:spTree>
    <p:extLst>
      <p:ext uri="{BB962C8B-B14F-4D97-AF65-F5344CB8AC3E}">
        <p14:creationId xmlns:p14="http://schemas.microsoft.com/office/powerpoint/2010/main" val="1526611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CAC10-619E-C042-C2D5-07B3CB12309C}"/>
              </a:ext>
            </a:extLst>
          </p:cNvPr>
          <p:cNvSpPr>
            <a:spLocks noGrp="1"/>
          </p:cNvSpPr>
          <p:nvPr>
            <p:ph type="title"/>
          </p:nvPr>
        </p:nvSpPr>
        <p:spPr>
          <a:xfrm>
            <a:off x="1125464" y="132166"/>
            <a:ext cx="9929390" cy="1049235"/>
          </a:xfrm>
          <a:solidFill>
            <a:schemeClr val="accent4">
              <a:lumMod val="60000"/>
              <a:lumOff val="40000"/>
            </a:schemeClr>
          </a:solidFill>
        </p:spPr>
        <p:txBody>
          <a:bodyPr>
            <a:normAutofit/>
          </a:bodyPr>
          <a:lstStyle/>
          <a:p>
            <a:r>
              <a:rPr lang="en-US" sz="4000" dirty="0"/>
              <a:t>Part-2: SEO &amp; keyword Research</a:t>
            </a:r>
            <a:endParaRPr lang="en-IN" sz="4000" dirty="0"/>
          </a:p>
        </p:txBody>
      </p:sp>
      <p:sp>
        <p:nvSpPr>
          <p:cNvPr id="3" name="Content Placeholder 2">
            <a:extLst>
              <a:ext uri="{FF2B5EF4-FFF2-40B4-BE49-F238E27FC236}">
                <a16:creationId xmlns:a16="http://schemas.microsoft.com/office/drawing/2014/main" id="{1268712C-3C88-FFD0-8F58-540AD94F3F70}"/>
              </a:ext>
            </a:extLst>
          </p:cNvPr>
          <p:cNvSpPr>
            <a:spLocks noGrp="1"/>
          </p:cNvSpPr>
          <p:nvPr>
            <p:ph idx="1"/>
          </p:nvPr>
        </p:nvSpPr>
        <p:spPr>
          <a:xfrm>
            <a:off x="1534696" y="1358154"/>
            <a:ext cx="9520158" cy="4612340"/>
          </a:xfrm>
        </p:spPr>
        <p:txBody>
          <a:bodyPr/>
          <a:lstStyle/>
          <a:p>
            <a:r>
              <a:rPr lang="en-US" sz="3600" dirty="0">
                <a:highlight>
                  <a:srgbClr val="00FF00"/>
                </a:highlight>
                <a:latin typeface="Amasis MT Pro Medium" panose="02040604050005020304" pitchFamily="18" charset="0"/>
              </a:rPr>
              <a:t>SEO Audit of Digit Insurance website</a:t>
            </a:r>
            <a:r>
              <a:rPr lang="en-US" sz="3600" dirty="0"/>
              <a:t>: </a:t>
            </a:r>
          </a:p>
          <a:p>
            <a:endParaRPr lang="en-IN" dirty="0"/>
          </a:p>
        </p:txBody>
      </p:sp>
      <p:pic>
        <p:nvPicPr>
          <p:cNvPr id="5" name="Picture 4">
            <a:extLst>
              <a:ext uri="{FF2B5EF4-FFF2-40B4-BE49-F238E27FC236}">
                <a16:creationId xmlns:a16="http://schemas.microsoft.com/office/drawing/2014/main" id="{B815CE1B-B76D-D7F3-F4DB-D7961478F91B}"/>
              </a:ext>
            </a:extLst>
          </p:cNvPr>
          <p:cNvPicPr>
            <a:picLocks noChangeAspect="1"/>
          </p:cNvPicPr>
          <p:nvPr/>
        </p:nvPicPr>
        <p:blipFill>
          <a:blip r:embed="rId2"/>
          <a:stretch>
            <a:fillRect/>
          </a:stretch>
        </p:blipFill>
        <p:spPr>
          <a:xfrm>
            <a:off x="1534696" y="3282093"/>
            <a:ext cx="9929390" cy="3496163"/>
          </a:xfrm>
          <a:prstGeom prst="rect">
            <a:avLst/>
          </a:prstGeom>
        </p:spPr>
      </p:pic>
      <p:pic>
        <p:nvPicPr>
          <p:cNvPr id="7" name="Picture 6">
            <a:extLst>
              <a:ext uri="{FF2B5EF4-FFF2-40B4-BE49-F238E27FC236}">
                <a16:creationId xmlns:a16="http://schemas.microsoft.com/office/drawing/2014/main" id="{F08F1357-1CA6-680D-9B20-69F38580D6E8}"/>
              </a:ext>
            </a:extLst>
          </p:cNvPr>
          <p:cNvPicPr>
            <a:picLocks noChangeAspect="1"/>
          </p:cNvPicPr>
          <p:nvPr/>
        </p:nvPicPr>
        <p:blipFill>
          <a:blip r:embed="rId3"/>
          <a:stretch>
            <a:fillRect/>
          </a:stretch>
        </p:blipFill>
        <p:spPr>
          <a:xfrm>
            <a:off x="1534696" y="2157986"/>
            <a:ext cx="9929390" cy="1124107"/>
          </a:xfrm>
          <a:prstGeom prst="rect">
            <a:avLst/>
          </a:prstGeom>
        </p:spPr>
      </p:pic>
    </p:spTree>
    <p:extLst>
      <p:ext uri="{BB962C8B-B14F-4D97-AF65-F5344CB8AC3E}">
        <p14:creationId xmlns:p14="http://schemas.microsoft.com/office/powerpoint/2010/main" val="5978792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2B01C5-1AAB-7B51-B6FF-B525110B6E33}"/>
              </a:ext>
            </a:extLst>
          </p:cNvPr>
          <p:cNvPicPr>
            <a:picLocks noGrp="1" noChangeAspect="1"/>
          </p:cNvPicPr>
          <p:nvPr>
            <p:ph idx="1"/>
          </p:nvPr>
        </p:nvPicPr>
        <p:blipFill>
          <a:blip r:embed="rId2"/>
          <a:stretch>
            <a:fillRect/>
          </a:stretch>
        </p:blipFill>
        <p:spPr>
          <a:xfrm>
            <a:off x="369520" y="325389"/>
            <a:ext cx="6521962" cy="3734321"/>
          </a:xfrm>
          <a:prstGeom prst="rect">
            <a:avLst/>
          </a:prstGeom>
          <a:ln w="228600" cap="sq" cmpd="thickThin">
            <a:solidFill>
              <a:srgbClr val="000000"/>
            </a:solidFill>
            <a:prstDash val="solid"/>
            <a:miter lim="800000"/>
          </a:ln>
          <a:effectLst>
            <a:innerShdw blurRad="76200">
              <a:srgbClr val="000000"/>
            </a:innerShdw>
          </a:effectLst>
        </p:spPr>
      </p:pic>
      <p:pic>
        <p:nvPicPr>
          <p:cNvPr id="7" name="Picture 6">
            <a:extLst>
              <a:ext uri="{FF2B5EF4-FFF2-40B4-BE49-F238E27FC236}">
                <a16:creationId xmlns:a16="http://schemas.microsoft.com/office/drawing/2014/main" id="{74FA6C74-EB38-3055-CECE-B56D15EE489F}"/>
              </a:ext>
            </a:extLst>
          </p:cNvPr>
          <p:cNvPicPr>
            <a:picLocks noChangeAspect="1"/>
          </p:cNvPicPr>
          <p:nvPr/>
        </p:nvPicPr>
        <p:blipFill>
          <a:blip r:embed="rId3"/>
          <a:stretch>
            <a:fillRect/>
          </a:stretch>
        </p:blipFill>
        <p:spPr>
          <a:xfrm>
            <a:off x="5020645" y="3012603"/>
            <a:ext cx="7059010" cy="3734321"/>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83717053"/>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888DF7DC20024E8119F7DB63800BBB" ma:contentTypeVersion="6" ma:contentTypeDescription="Create a new document." ma:contentTypeScope="" ma:versionID="991bb26f47027bd4e614f7e97ae603d4">
  <xsd:schema xmlns:xsd="http://www.w3.org/2001/XMLSchema" xmlns:xs="http://www.w3.org/2001/XMLSchema" xmlns:p="http://schemas.microsoft.com/office/2006/metadata/properties" xmlns:ns3="4bb6251b-39a9-4048-899e-417c6c9e7ea4" xmlns:ns4="bcdb5eb7-6aa1-4816-952d-0a1f075d490a" targetNamespace="http://schemas.microsoft.com/office/2006/metadata/properties" ma:root="true" ma:fieldsID="5868b5e8f56e2dab375422aff5fbd8ec" ns3:_="" ns4:_="">
    <xsd:import namespace="4bb6251b-39a9-4048-899e-417c6c9e7ea4"/>
    <xsd:import namespace="bcdb5eb7-6aa1-4816-952d-0a1f075d490a"/>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b6251b-39a9-4048-899e-417c6c9e7e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cdb5eb7-6aa1-4816-952d-0a1f075d49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403467-DA48-4919-97BA-52BE9F7FF9C2}">
  <ds:schemaRefs>
    <ds:schemaRef ds:uri="http://schemas.microsoft.com/office/infopath/2007/PartnerControls"/>
    <ds:schemaRef ds:uri="http://schemas.microsoft.com/office/2006/documentManagement/types"/>
    <ds:schemaRef ds:uri="http://purl.org/dc/terms/"/>
    <ds:schemaRef ds:uri="http://purl.org/dc/elements/1.1/"/>
    <ds:schemaRef ds:uri="http://purl.org/dc/dcmitype/"/>
    <ds:schemaRef ds:uri="4bb6251b-39a9-4048-899e-417c6c9e7ea4"/>
    <ds:schemaRef ds:uri="http://schemas.openxmlformats.org/package/2006/metadata/core-properties"/>
    <ds:schemaRef ds:uri="bcdb5eb7-6aa1-4816-952d-0a1f075d490a"/>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80307EE-AB54-48EB-8F23-C08DA56B7D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b6251b-39a9-4048-899e-417c6c9e7ea4"/>
    <ds:schemaRef ds:uri="bcdb5eb7-6aa1-4816-952d-0a1f075d49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DAF6BF-41AF-4224-AF3A-9115C31BA5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Gallery</Template>
  <TotalTime>732</TotalTime>
  <Words>1866</Words>
  <Application>Microsoft Office PowerPoint</Application>
  <PresentationFormat>Widescreen</PresentationFormat>
  <Paragraphs>128</Paragraphs>
  <Slides>40</Slides>
  <Notes>0</Notes>
  <HiddenSlides>0</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40</vt:i4>
      </vt:variant>
    </vt:vector>
  </HeadingPairs>
  <TitlesOfParts>
    <vt:vector size="58" baseType="lpstr">
      <vt:lpstr>Abadi Extra Light</vt:lpstr>
      <vt:lpstr>Aharoni</vt:lpstr>
      <vt:lpstr>Algerian</vt:lpstr>
      <vt:lpstr>Amasis MT Pro Black</vt:lpstr>
      <vt:lpstr>Amasis MT Pro Medium</vt:lpstr>
      <vt:lpstr>Arial</vt:lpstr>
      <vt:lpstr>Bahnschrift Light</vt:lpstr>
      <vt:lpstr>Bahnschrift SemiBold</vt:lpstr>
      <vt:lpstr>Bernard MT Condensed</vt:lpstr>
      <vt:lpstr>Bodoni MT</vt:lpstr>
      <vt:lpstr>Castellar</vt:lpstr>
      <vt:lpstr>Forte</vt:lpstr>
      <vt:lpstr>Garamond</vt:lpstr>
      <vt:lpstr>Lucida Handwriting</vt:lpstr>
      <vt:lpstr>Lucida Sans</vt:lpstr>
      <vt:lpstr>Palatino Linotype</vt:lpstr>
      <vt:lpstr>Wingdings</vt:lpstr>
      <vt:lpstr>Gallery</vt:lpstr>
      <vt:lpstr>PowerPoint Presentation</vt:lpstr>
      <vt:lpstr>PowerPoint Presentation</vt:lpstr>
      <vt:lpstr>Part-1: brand study, competitor analysis &amp; buyer’s/ Audience’s persona  </vt:lpstr>
      <vt:lpstr>Part 1: Brand study, Competitor Analysis &amp; Buyer’s/Audience’s Persona</vt:lpstr>
      <vt:lpstr>PowerPoint Presentation</vt:lpstr>
      <vt:lpstr>PowerPoint Presentation</vt:lpstr>
      <vt:lpstr>PowerPoint Presentation</vt:lpstr>
      <vt:lpstr>Part-2: SEO &amp; keyword Research</vt:lpstr>
      <vt:lpstr>PowerPoint Presentation</vt:lpstr>
      <vt:lpstr>PowerPoint Presentation</vt:lpstr>
      <vt:lpstr>awards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PART-3 CONTENT IDEAS AND MARKETING STRATEGY</vt:lpstr>
      <vt:lpstr>PowerPoint Presentation</vt:lpstr>
      <vt:lpstr>PowerPoint Presentation</vt:lpstr>
      <vt:lpstr>PowerPoint Presentation</vt:lpstr>
      <vt:lpstr>PowerPoint Presentation</vt:lpstr>
      <vt:lpstr>Part 4: Content Creation and Curation</vt:lpstr>
      <vt:lpstr>PowerPoint Presentation</vt:lpstr>
      <vt:lpstr>PowerPoint Presentation</vt:lpstr>
      <vt:lpstr>PowerPoint Presentation</vt:lpstr>
      <vt:lpstr>PowerPoint Presentation</vt:lpstr>
      <vt:lpstr>PowerPoint Presentation</vt:lpstr>
      <vt:lpstr>PowerPoint Presentation</vt:lpstr>
      <vt:lpstr>Designs/Video Editing  </vt:lpstr>
      <vt:lpstr>PowerPoint Presentation</vt:lpstr>
      <vt:lpstr>PowerPoint Presentation</vt:lpstr>
      <vt:lpstr>PowerPoint Presentation</vt:lpstr>
      <vt:lpstr>Ad creation of Digit insurance </vt:lpstr>
      <vt:lpstr>Email Ad Campaign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Bandela China Guruvardana Rao (FS09132)</dc:creator>
  <cp:lastModifiedBy>Bandela China Guruvardana Rao (FS09132)</cp:lastModifiedBy>
  <cp:revision>9</cp:revision>
  <dcterms:created xsi:type="dcterms:W3CDTF">2023-07-26T12:14:23Z</dcterms:created>
  <dcterms:modified xsi:type="dcterms:W3CDTF">2023-08-04T09:28:30Z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0x010100F3888DF7DC20024E8119F7DB63800BBB</vt:lpwstr>
  </property>
</Properties>
</file>